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3.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4.xml" ContentType="application/vnd.openxmlformats-officedocument.presentationml.slide+xml"/>
  <Override PartName="/ppt/slides/slide12.xml" ContentType="application/vnd.openxmlformats-officedocument.presentationml.slide+xml"/>
  <Override PartName="/ppt/slides/slide10.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9.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notesSlides/notesSlide4.xml" ContentType="application/vnd.openxmlformats-officedocument.presentationml.notesSlide+xml"/>
  <Override PartName="/ppt/notesSlides/notesSlide3.xml" ContentType="application/vnd.openxmlformats-officedocument.presentationml.notesSlide+xml"/>
  <Override PartName="/ppt/theme/theme1.xml" ContentType="application/vnd.openxmlformats-officedocument.theme+xml"/>
  <Override PartName="/ppt/commentAuthors.xml" ContentType="application/vnd.openxmlformats-officedocument.presentationml.commentAuthors+xml"/>
  <Override PartName="/ppt/theme/theme2.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26"/>
  </p:notesMasterIdLst>
  <p:sldIdLst>
    <p:sldId id="399" r:id="rId2"/>
    <p:sldId id="386" r:id="rId3"/>
    <p:sldId id="401" r:id="rId4"/>
    <p:sldId id="418" r:id="rId5"/>
    <p:sldId id="402" r:id="rId6"/>
    <p:sldId id="413" r:id="rId7"/>
    <p:sldId id="404" r:id="rId8"/>
    <p:sldId id="420" r:id="rId9"/>
    <p:sldId id="421" r:id="rId10"/>
    <p:sldId id="422" r:id="rId11"/>
    <p:sldId id="423" r:id="rId12"/>
    <p:sldId id="424" r:id="rId13"/>
    <p:sldId id="405" r:id="rId14"/>
    <p:sldId id="408" r:id="rId15"/>
    <p:sldId id="412" r:id="rId16"/>
    <p:sldId id="403" r:id="rId17"/>
    <p:sldId id="406" r:id="rId18"/>
    <p:sldId id="415" r:id="rId19"/>
    <p:sldId id="419" r:id="rId20"/>
    <p:sldId id="416" r:id="rId21"/>
    <p:sldId id="417" r:id="rId22"/>
    <p:sldId id="414" r:id="rId23"/>
    <p:sldId id="425" r:id="rId24"/>
    <p:sldId id="387" r:id="rId2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eila Oliveira" initials="LO" lastIdx="13" clrIdx="0"/>
  <p:cmAuthor id="1" name="Jeff" initials="J" lastIdx="1" clrIdx="1"/>
  <p:cmAuthor id="2" name="FAO" initials="F" lastIdx="3"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927AAE"/>
    <a:srgbClr val="7D619F"/>
    <a:srgbClr val="D8D0E2"/>
    <a:srgbClr val="E8C90E"/>
    <a:srgbClr val="7A5D00"/>
    <a:srgbClr val="6F6B59"/>
    <a:srgbClr val="D96461"/>
    <a:srgbClr val="E59593"/>
    <a:srgbClr val="D1423F"/>
    <a:srgbClr val="405B78"/>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9177" autoAdjust="0"/>
    <p:restoredTop sz="90635" autoAdjust="0"/>
  </p:normalViewPr>
  <p:slideViewPr>
    <p:cSldViewPr>
      <p:cViewPr>
        <p:scale>
          <a:sx n="66" d="100"/>
          <a:sy n="66" d="100"/>
        </p:scale>
        <p:origin x="-1188" y="-78"/>
      </p:cViewPr>
      <p:guideLst>
        <p:guide orient="horz" pos="2160"/>
        <p:guide pos="2880"/>
      </p:guideLst>
    </p:cSldViewPr>
  </p:slideViewPr>
  <p:notesTextViewPr>
    <p:cViewPr>
      <p:scale>
        <a:sx n="100" d="100"/>
        <a:sy n="100" d="100"/>
      </p:scale>
      <p:origin x="0" y="0"/>
    </p:cViewPr>
  </p:notesTextViewPr>
  <p:sorterViewPr>
    <p:cViewPr>
      <p:scale>
        <a:sx n="80" d="100"/>
        <a:sy n="80" d="100"/>
      </p:scale>
      <p:origin x="0" y="924"/>
    </p:cViewPr>
  </p:sorterViewPr>
  <p:notesViewPr>
    <p:cSldViewPr>
      <p:cViewPr varScale="1">
        <p:scale>
          <a:sx n="84" d="100"/>
          <a:sy n="84" d="100"/>
        </p:scale>
        <p:origin x="-1884" y="-7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D2048679-4845-4745-A9E9-8B24A1F1B977}" type="datetimeFigureOut">
              <a:rPr lang="en-US"/>
              <a:pPr>
                <a:defRPr/>
              </a:pPr>
              <a:t>4/27/2019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A4EDD371-13F4-43DC-B123-12FED9FC0D6B}" type="slidenum">
              <a:rPr lang="en-US"/>
              <a:pPr>
                <a:defRPr/>
              </a:pPr>
              <a:t>‹#›</a:t>
            </a:fld>
            <a:endParaRPr lang="en-US"/>
          </a:p>
        </p:txBody>
      </p:sp>
    </p:spTree>
    <p:extLst>
      <p:ext uri="{BB962C8B-B14F-4D97-AF65-F5344CB8AC3E}">
        <p14:creationId xmlns="" xmlns:p14="http://schemas.microsoft.com/office/powerpoint/2010/main" val="280568552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2E34D9-6473-4D2E-B5C8-15A802497207}" type="slidenum">
              <a:rPr lang="en-US" smtClean="0"/>
              <a:pPr/>
              <a:t>1</a:t>
            </a:fld>
            <a:endParaRPr lang="en-US"/>
          </a:p>
        </p:txBody>
      </p:sp>
    </p:spTree>
    <p:extLst>
      <p:ext uri="{BB962C8B-B14F-4D97-AF65-F5344CB8AC3E}">
        <p14:creationId xmlns="" xmlns:p14="http://schemas.microsoft.com/office/powerpoint/2010/main" val="37955235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noProof="0" dirty="0" smtClean="0"/>
              <a:t>No special notes</a:t>
            </a:r>
            <a:endParaRPr lang="en-US" noProof="0" dirty="0"/>
          </a:p>
        </p:txBody>
      </p:sp>
      <p:sp>
        <p:nvSpPr>
          <p:cNvPr id="4" name="Slide Number Placeholder 3"/>
          <p:cNvSpPr>
            <a:spLocks noGrp="1"/>
          </p:cNvSpPr>
          <p:nvPr>
            <p:ph type="sldNum" sz="quarter" idx="10"/>
          </p:nvPr>
        </p:nvSpPr>
        <p:spPr/>
        <p:txBody>
          <a:bodyPr/>
          <a:lstStyle/>
          <a:p>
            <a:pPr>
              <a:defRPr/>
            </a:pPr>
            <a:fld id="{A4EDD371-13F4-43DC-B123-12FED9FC0D6B}" type="slidenum">
              <a:rPr lang="en-US" smtClean="0"/>
              <a:pPr>
                <a:defRPr/>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noProof="0" dirty="0" smtClean="0"/>
          </a:p>
        </p:txBody>
      </p:sp>
      <p:sp>
        <p:nvSpPr>
          <p:cNvPr id="4" name="Slide Number Placeholder 3"/>
          <p:cNvSpPr>
            <a:spLocks noGrp="1"/>
          </p:cNvSpPr>
          <p:nvPr>
            <p:ph type="sldNum" sz="quarter" idx="10"/>
          </p:nvPr>
        </p:nvSpPr>
        <p:spPr/>
        <p:txBody>
          <a:bodyPr/>
          <a:lstStyle/>
          <a:p>
            <a:pPr>
              <a:defRPr/>
            </a:pPr>
            <a:fld id="{A4EDD371-13F4-43DC-B123-12FED9FC0D6B}" type="slidenum">
              <a:rPr lang="en-US" smtClean="0"/>
              <a:pPr>
                <a:defRPr/>
              </a:pPr>
              <a:t>23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4EDD371-13F4-43DC-B123-12FED9FC0D6B}" type="slidenum">
              <a:rPr lang="en-US" smtClean="0"/>
              <a:pPr>
                <a:defRPr/>
              </a:pPr>
              <a:t>24</a:t>
            </a:fld>
            <a:endParaRPr lang="en-US"/>
          </a:p>
        </p:txBody>
      </p:sp>
    </p:spTree>
    <p:extLst>
      <p:ext uri="{BB962C8B-B14F-4D97-AF65-F5344CB8AC3E}">
        <p14:creationId xmlns="" xmlns:p14="http://schemas.microsoft.com/office/powerpoint/2010/main" val="33076568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15"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bg1"/>
                </a:solidFill>
                <a:latin typeface="+mn-lt"/>
              </a:defRPr>
            </a:lvl1pPr>
          </a:lstStyle>
          <a:p>
            <a:pPr>
              <a:defRPr/>
            </a:pPr>
            <a:fld id="{A2B0062C-FEAD-43E6-A3C0-F5F6CEBB2A3C}" type="slidenum">
              <a:rPr lang="en-US">
                <a:solidFill>
                  <a:prstClr val="white"/>
                </a:solidFill>
              </a:rPr>
              <a:pPr>
                <a:defRPr/>
              </a:pPr>
              <a:t>‹#›</a:t>
            </a:fld>
            <a:endParaRPr lang="en-US">
              <a:solidFill>
                <a:prstClr val="white"/>
              </a:solidFill>
            </a:endParaRPr>
          </a:p>
        </p:txBody>
      </p:sp>
    </p:spTree>
    <p:extLst>
      <p:ext uri="{BB962C8B-B14F-4D97-AF65-F5344CB8AC3E}">
        <p14:creationId xmlns="" xmlns:p14="http://schemas.microsoft.com/office/powerpoint/2010/main" val="385561693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3"/>
          <p:cNvSpPr>
            <a:spLocks noGrp="1"/>
          </p:cNvSpPr>
          <p:nvPr>
            <p:ph type="dt" sz="half" idx="10"/>
          </p:nvPr>
        </p:nvSpPr>
        <p:spPr>
          <a:xfrm>
            <a:off x="457200" y="6340475"/>
            <a:ext cx="1447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bg1"/>
                </a:solidFill>
                <a:latin typeface="+mn-lt"/>
              </a:defRPr>
            </a:lvl1pPr>
          </a:lstStyle>
          <a:p>
            <a:pPr>
              <a:defRPr/>
            </a:pPr>
            <a:fld id="{3C6C3300-48B1-40BB-85AD-5C7A61F378ED}" type="datetime1">
              <a:rPr lang="en-US">
                <a:solidFill>
                  <a:prstClr val="white"/>
                </a:solidFill>
              </a:rPr>
              <a:pPr>
                <a:defRPr/>
              </a:pPr>
              <a:t>4/27/2019</a:t>
            </a:fld>
            <a:endParaRPr lang="en-US" dirty="0">
              <a:solidFill>
                <a:prstClr val="white"/>
              </a:solidFill>
            </a:endParaRPr>
          </a:p>
        </p:txBody>
      </p:sp>
      <p:sp>
        <p:nvSpPr>
          <p:cNvPr id="9"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i="0" dirty="0" smtClean="0">
                <a:solidFill>
                  <a:schemeClr val="bg1"/>
                </a:solidFill>
                <a:latin typeface="+mn-lt"/>
              </a:defRPr>
            </a:lvl1pPr>
          </a:lstStyle>
          <a:p>
            <a:pPr>
              <a:defRPr/>
            </a:pPr>
            <a:r>
              <a:rPr lang="en-US">
                <a:solidFill>
                  <a:prstClr val="white"/>
                </a:solidFill>
              </a:rPr>
              <a:t>IPC Learning Programme</a:t>
            </a:r>
          </a:p>
        </p:txBody>
      </p:sp>
      <p:sp>
        <p:nvSpPr>
          <p:cNvPr id="10"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bg1"/>
                </a:solidFill>
                <a:latin typeface="+mn-lt"/>
              </a:defRPr>
            </a:lvl1pPr>
          </a:lstStyle>
          <a:p>
            <a:pPr>
              <a:defRPr/>
            </a:pPr>
            <a:fld id="{A2B0062C-FEAD-43E6-A3C0-F5F6CEBB2A3C}" type="slidenum">
              <a:rPr lang="en-US">
                <a:solidFill>
                  <a:prstClr val="white"/>
                </a:solidFill>
              </a:rPr>
              <a:pPr>
                <a:defRPr/>
              </a:pPr>
              <a:t>‹#›</a:t>
            </a:fld>
            <a:endParaRPr lang="en-US">
              <a:solidFill>
                <a:prstClr val="white"/>
              </a:solidFill>
            </a:endParaRPr>
          </a:p>
        </p:txBody>
      </p:sp>
    </p:spTree>
    <p:extLst>
      <p:ext uri="{BB962C8B-B14F-4D97-AF65-F5344CB8AC3E}">
        <p14:creationId xmlns="" xmlns:p14="http://schemas.microsoft.com/office/powerpoint/2010/main" val="1329325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2"/>
          </p:nvPr>
        </p:nvSpPr>
        <p:spPr>
          <a:xfrm>
            <a:off x="457200" y="6340475"/>
            <a:ext cx="1447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bg1"/>
                </a:solidFill>
                <a:latin typeface="+mn-lt"/>
              </a:defRPr>
            </a:lvl1pPr>
          </a:lstStyle>
          <a:p>
            <a:pPr>
              <a:defRPr/>
            </a:pPr>
            <a:fld id="{3C6C3300-48B1-40BB-85AD-5C7A61F378ED}" type="datetime1">
              <a:rPr lang="en-US">
                <a:solidFill>
                  <a:prstClr val="white"/>
                </a:solidFill>
              </a:rPr>
              <a:pPr>
                <a:defRPr/>
              </a:pPr>
              <a:t>4/27/2019</a:t>
            </a:fld>
            <a:endParaRPr lang="en-US" dirty="0">
              <a:solidFill>
                <a:prstClr val="white"/>
              </a:solidFill>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i="0" dirty="0" smtClean="0">
                <a:solidFill>
                  <a:schemeClr val="bg1"/>
                </a:solidFill>
                <a:latin typeface="+mn-lt"/>
              </a:defRPr>
            </a:lvl1pPr>
          </a:lstStyle>
          <a:p>
            <a:pPr>
              <a:defRPr/>
            </a:pPr>
            <a:r>
              <a:rPr lang="en-US">
                <a:solidFill>
                  <a:prstClr val="white"/>
                </a:solidFill>
              </a:rPr>
              <a:t>IPC Learning Programme </a:t>
            </a: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bg1"/>
                </a:solidFill>
                <a:latin typeface="+mn-lt"/>
              </a:defRPr>
            </a:lvl1pPr>
          </a:lstStyle>
          <a:p>
            <a:pPr>
              <a:defRPr/>
            </a:pPr>
            <a:fld id="{A2B0062C-FEAD-43E6-A3C0-F5F6CEBB2A3C}" type="slidenum">
              <a:rPr lang="en-US">
                <a:solidFill>
                  <a:prstClr val="white"/>
                </a:solidFill>
              </a:rPr>
              <a:pPr>
                <a:defRPr/>
              </a:pPr>
              <a:t>‹#›</a:t>
            </a:fld>
            <a:endParaRPr lang="en-US">
              <a:solidFill>
                <a:prstClr val="white"/>
              </a:solidFill>
            </a:endParaRPr>
          </a:p>
        </p:txBody>
      </p:sp>
    </p:spTree>
    <p:extLst>
      <p:ext uri="{BB962C8B-B14F-4D97-AF65-F5344CB8AC3E}">
        <p14:creationId xmlns="" xmlns:p14="http://schemas.microsoft.com/office/powerpoint/2010/main" val="2604478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2"/>
          </p:nvPr>
        </p:nvSpPr>
        <p:spPr>
          <a:xfrm>
            <a:off x="457200" y="6340475"/>
            <a:ext cx="1447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bg1"/>
                </a:solidFill>
                <a:latin typeface="+mn-lt"/>
              </a:defRPr>
            </a:lvl1pPr>
          </a:lstStyle>
          <a:p>
            <a:pPr>
              <a:defRPr/>
            </a:pPr>
            <a:fld id="{3C6C3300-48B1-40BB-85AD-5C7A61F378ED}" type="datetime1">
              <a:rPr lang="en-US">
                <a:solidFill>
                  <a:prstClr val="white"/>
                </a:solidFill>
              </a:rPr>
              <a:pPr>
                <a:defRPr/>
              </a:pPr>
              <a:t>4/27/2019</a:t>
            </a:fld>
            <a:endParaRPr lang="en-US" dirty="0">
              <a:solidFill>
                <a:prstClr val="white"/>
              </a:solidFill>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i="0" dirty="0" smtClean="0">
                <a:solidFill>
                  <a:schemeClr val="bg1"/>
                </a:solidFill>
                <a:latin typeface="+mn-lt"/>
              </a:defRPr>
            </a:lvl1pPr>
          </a:lstStyle>
          <a:p>
            <a:pPr>
              <a:defRPr/>
            </a:pPr>
            <a:r>
              <a:rPr lang="en-US">
                <a:solidFill>
                  <a:prstClr val="white"/>
                </a:solidFill>
              </a:rPr>
              <a:t>IPC Learning Programme </a:t>
            </a: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bg1"/>
                </a:solidFill>
                <a:latin typeface="+mn-lt"/>
              </a:defRPr>
            </a:lvl1pPr>
          </a:lstStyle>
          <a:p>
            <a:pPr>
              <a:defRPr/>
            </a:pPr>
            <a:fld id="{A2B0062C-FEAD-43E6-A3C0-F5F6CEBB2A3C}" type="slidenum">
              <a:rPr lang="en-US">
                <a:solidFill>
                  <a:prstClr val="white"/>
                </a:solidFill>
              </a:rPr>
              <a:pPr>
                <a:defRPr/>
              </a:pPr>
              <a:t>‹#›</a:t>
            </a:fld>
            <a:endParaRPr lang="en-US">
              <a:solidFill>
                <a:prstClr val="white"/>
              </a:solidFill>
            </a:endParaRPr>
          </a:p>
        </p:txBody>
      </p:sp>
    </p:spTree>
    <p:extLst>
      <p:ext uri="{BB962C8B-B14F-4D97-AF65-F5344CB8AC3E}">
        <p14:creationId xmlns="" xmlns:p14="http://schemas.microsoft.com/office/powerpoint/2010/main" val="970537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itchFamily="34" charset="0"/>
                <a:cs typeface="Arial"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bg1"/>
                </a:solidFill>
                <a:latin typeface="+mn-lt"/>
              </a:defRPr>
            </a:lvl1pPr>
          </a:lstStyle>
          <a:p>
            <a:pPr>
              <a:defRPr/>
            </a:pPr>
            <a:fld id="{A2B0062C-FEAD-43E6-A3C0-F5F6CEBB2A3C}" type="slidenum">
              <a:rPr lang="en-US">
                <a:solidFill>
                  <a:prstClr val="white"/>
                </a:solidFill>
              </a:rPr>
              <a:pPr>
                <a:defRPr/>
              </a:pPr>
              <a:t>‹#›</a:t>
            </a:fld>
            <a:endParaRPr lang="en-US">
              <a:solidFill>
                <a:prstClr val="white"/>
              </a:solidFill>
            </a:endParaRPr>
          </a:p>
        </p:txBody>
      </p:sp>
    </p:spTree>
    <p:extLst>
      <p:ext uri="{BB962C8B-B14F-4D97-AF65-F5344CB8AC3E}">
        <p14:creationId xmlns="" xmlns:p14="http://schemas.microsoft.com/office/powerpoint/2010/main" val="351483486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5" name="Slide Number Placeholder 4"/>
          <p:cNvSpPr>
            <a:spLocks noGrp="1"/>
          </p:cNvSpPr>
          <p:nvPr>
            <p:ph type="sldNum" sz="quarter" idx="12"/>
          </p:nvPr>
        </p:nvSpPr>
        <p:spPr/>
        <p:txBody>
          <a:bodyPr/>
          <a:lstStyle/>
          <a:p>
            <a:pPr>
              <a:defRPr/>
            </a:pPr>
            <a:fld id="{A2B0062C-FEAD-43E6-A3C0-F5F6CEBB2A3C}" type="slidenum">
              <a:rPr lang="en-US">
                <a:solidFill>
                  <a:prstClr val="white"/>
                </a:solidFill>
              </a:rPr>
              <a:pPr>
                <a:defRPr/>
              </a:pPr>
              <a:t>‹#›</a:t>
            </a:fld>
            <a:endParaRPr lang="en-US">
              <a:solidFill>
                <a:prstClr val="white"/>
              </a:solidFill>
            </a:endParaRPr>
          </a:p>
        </p:txBody>
      </p:sp>
    </p:spTree>
    <p:extLst>
      <p:ext uri="{BB962C8B-B14F-4D97-AF65-F5344CB8AC3E}">
        <p14:creationId xmlns="" xmlns:p14="http://schemas.microsoft.com/office/powerpoint/2010/main" val="1877203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bg1"/>
                </a:solidFill>
                <a:latin typeface="+mn-lt"/>
              </a:defRPr>
            </a:lvl1pPr>
          </a:lstStyle>
          <a:p>
            <a:pPr>
              <a:defRPr/>
            </a:pPr>
            <a:fld id="{A2B0062C-FEAD-43E6-A3C0-F5F6CEBB2A3C}" type="slidenum">
              <a:rPr lang="en-US">
                <a:solidFill>
                  <a:prstClr val="white"/>
                </a:solidFill>
              </a:rPr>
              <a:pPr>
                <a:defRPr/>
              </a:pPr>
              <a:t>‹#›</a:t>
            </a:fld>
            <a:endParaRPr lang="en-US">
              <a:solidFill>
                <a:prstClr val="white"/>
              </a:solidFill>
            </a:endParaRPr>
          </a:p>
        </p:txBody>
      </p:sp>
    </p:spTree>
    <p:extLst>
      <p:ext uri="{BB962C8B-B14F-4D97-AF65-F5344CB8AC3E}">
        <p14:creationId xmlns="" xmlns:p14="http://schemas.microsoft.com/office/powerpoint/2010/main" val="2207103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a:xfrm>
            <a:off x="457200" y="6340475"/>
            <a:ext cx="1447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bg1"/>
                </a:solidFill>
                <a:latin typeface="+mn-lt"/>
              </a:defRPr>
            </a:lvl1pPr>
          </a:lstStyle>
          <a:p>
            <a:pPr>
              <a:defRPr/>
            </a:pPr>
            <a:fld id="{3C6C3300-48B1-40BB-85AD-5C7A61F378ED}" type="datetime1">
              <a:rPr lang="en-US">
                <a:solidFill>
                  <a:prstClr val="white"/>
                </a:solidFill>
              </a:rPr>
              <a:pPr>
                <a:defRPr/>
              </a:pPr>
              <a:t>4/27/2019</a:t>
            </a:fld>
            <a:endParaRPr lang="en-US" dirty="0">
              <a:solidFill>
                <a:prstClr val="white"/>
              </a:solidFill>
            </a:endParaRPr>
          </a:p>
        </p:txBody>
      </p:sp>
      <p:sp>
        <p:nvSpPr>
          <p:cNvPr id="9"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i="0" dirty="0" smtClean="0">
                <a:solidFill>
                  <a:schemeClr val="bg1"/>
                </a:solidFill>
                <a:latin typeface="+mn-lt"/>
              </a:defRPr>
            </a:lvl1pPr>
          </a:lstStyle>
          <a:p>
            <a:pPr>
              <a:defRPr/>
            </a:pPr>
            <a:r>
              <a:rPr lang="en-US">
                <a:solidFill>
                  <a:prstClr val="white"/>
                </a:solidFill>
              </a:rPr>
              <a:t>IPC Learning Programme</a:t>
            </a:r>
          </a:p>
        </p:txBody>
      </p:sp>
      <p:sp>
        <p:nvSpPr>
          <p:cNvPr id="10"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bg1"/>
                </a:solidFill>
                <a:latin typeface="+mn-lt"/>
              </a:defRPr>
            </a:lvl1pPr>
          </a:lstStyle>
          <a:p>
            <a:pPr>
              <a:defRPr/>
            </a:pPr>
            <a:fld id="{A2B0062C-FEAD-43E6-A3C0-F5F6CEBB2A3C}" type="slidenum">
              <a:rPr lang="en-US">
                <a:solidFill>
                  <a:prstClr val="white"/>
                </a:solidFill>
              </a:rPr>
              <a:pPr>
                <a:defRPr/>
              </a:pPr>
              <a:t>‹#›</a:t>
            </a:fld>
            <a:endParaRPr lang="en-US">
              <a:solidFill>
                <a:prstClr val="white"/>
              </a:solidFill>
            </a:endParaRPr>
          </a:p>
        </p:txBody>
      </p:sp>
    </p:spTree>
    <p:extLst>
      <p:ext uri="{BB962C8B-B14F-4D97-AF65-F5344CB8AC3E}">
        <p14:creationId xmlns="" xmlns:p14="http://schemas.microsoft.com/office/powerpoint/2010/main" val="1422590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Date Placeholder 3"/>
          <p:cNvSpPr>
            <a:spLocks noGrp="1"/>
          </p:cNvSpPr>
          <p:nvPr>
            <p:ph type="dt" sz="half" idx="10"/>
          </p:nvPr>
        </p:nvSpPr>
        <p:spPr>
          <a:xfrm>
            <a:off x="457200" y="6340475"/>
            <a:ext cx="1447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bg1"/>
                </a:solidFill>
                <a:latin typeface="+mn-lt"/>
              </a:defRPr>
            </a:lvl1pPr>
          </a:lstStyle>
          <a:p>
            <a:pPr>
              <a:defRPr/>
            </a:pPr>
            <a:fld id="{3C6C3300-48B1-40BB-85AD-5C7A61F378ED}" type="datetime1">
              <a:rPr lang="en-US">
                <a:solidFill>
                  <a:prstClr val="white"/>
                </a:solidFill>
              </a:rPr>
              <a:pPr>
                <a:defRPr/>
              </a:pPr>
              <a:t>4/27/2019</a:t>
            </a:fld>
            <a:endParaRPr lang="en-US" dirty="0">
              <a:solidFill>
                <a:prstClr val="white"/>
              </a:solidFill>
            </a:endParaRPr>
          </a:p>
        </p:txBody>
      </p:sp>
      <p:sp>
        <p:nvSpPr>
          <p:cNvPr id="11" name="Footer Placeholder 4"/>
          <p:cNvSpPr>
            <a:spLocks noGrp="1"/>
          </p:cNvSpPr>
          <p:nvPr>
            <p:ph type="ftr" sz="quarter" idx="11"/>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i="0" dirty="0" smtClean="0">
                <a:solidFill>
                  <a:schemeClr val="bg1"/>
                </a:solidFill>
                <a:latin typeface="+mn-lt"/>
              </a:defRPr>
            </a:lvl1pPr>
          </a:lstStyle>
          <a:p>
            <a:pPr>
              <a:defRPr/>
            </a:pPr>
            <a:r>
              <a:rPr lang="en-US">
                <a:solidFill>
                  <a:prstClr val="white"/>
                </a:solidFill>
              </a:rPr>
              <a:t>IPC Learning Programme</a:t>
            </a:r>
          </a:p>
        </p:txBody>
      </p:sp>
      <p:sp>
        <p:nvSpPr>
          <p:cNvPr id="12" name="Slide Number Placeholder 5"/>
          <p:cNvSpPr>
            <a:spLocks noGrp="1"/>
          </p:cNvSpPr>
          <p:nvPr>
            <p:ph type="sldNum" sz="quarter" idx="12"/>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bg1"/>
                </a:solidFill>
                <a:latin typeface="+mn-lt"/>
              </a:defRPr>
            </a:lvl1pPr>
          </a:lstStyle>
          <a:p>
            <a:pPr>
              <a:defRPr/>
            </a:pPr>
            <a:fld id="{A2B0062C-FEAD-43E6-A3C0-F5F6CEBB2A3C}" type="slidenum">
              <a:rPr lang="en-US">
                <a:solidFill>
                  <a:prstClr val="white"/>
                </a:solidFill>
              </a:rPr>
              <a:pPr>
                <a:defRPr/>
              </a:pPr>
              <a:t>‹#›</a:t>
            </a:fld>
            <a:endParaRPr lang="en-US">
              <a:solidFill>
                <a:prstClr val="white"/>
              </a:solidFill>
            </a:endParaRPr>
          </a:p>
        </p:txBody>
      </p:sp>
    </p:spTree>
    <p:extLst>
      <p:ext uri="{BB962C8B-B14F-4D97-AF65-F5344CB8AC3E}">
        <p14:creationId xmlns="" xmlns:p14="http://schemas.microsoft.com/office/powerpoint/2010/main" val="3580799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Date Placeholder 3"/>
          <p:cNvSpPr>
            <a:spLocks noGrp="1"/>
          </p:cNvSpPr>
          <p:nvPr>
            <p:ph type="dt" sz="half" idx="2"/>
          </p:nvPr>
        </p:nvSpPr>
        <p:spPr>
          <a:xfrm>
            <a:off x="457200" y="6340475"/>
            <a:ext cx="1447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bg1"/>
                </a:solidFill>
                <a:latin typeface="+mn-lt"/>
              </a:defRPr>
            </a:lvl1pPr>
          </a:lstStyle>
          <a:p>
            <a:pPr>
              <a:defRPr/>
            </a:pPr>
            <a:fld id="{3C6C3300-48B1-40BB-85AD-5C7A61F378ED}" type="datetime1">
              <a:rPr lang="en-US">
                <a:solidFill>
                  <a:prstClr val="white"/>
                </a:solidFill>
              </a:rPr>
              <a:pPr>
                <a:defRPr/>
              </a:pPr>
              <a:t>4/27/2019</a:t>
            </a:fld>
            <a:endParaRPr lang="en-US" dirty="0">
              <a:solidFill>
                <a:prstClr val="white"/>
              </a:solidFill>
            </a:endParaRPr>
          </a:p>
        </p:txBody>
      </p:sp>
      <p:sp>
        <p:nvSpPr>
          <p:cNvPr id="7"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i="0" dirty="0" smtClean="0">
                <a:solidFill>
                  <a:schemeClr val="bg1"/>
                </a:solidFill>
                <a:latin typeface="+mn-lt"/>
              </a:defRPr>
            </a:lvl1pPr>
          </a:lstStyle>
          <a:p>
            <a:pPr>
              <a:defRPr/>
            </a:pPr>
            <a:r>
              <a:rPr lang="en-US">
                <a:solidFill>
                  <a:prstClr val="white"/>
                </a:solidFill>
              </a:rPr>
              <a:t>IPC Learning Programme</a:t>
            </a:r>
          </a:p>
        </p:txBody>
      </p:sp>
      <p:sp>
        <p:nvSpPr>
          <p:cNvPr id="8"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bg1"/>
                </a:solidFill>
                <a:latin typeface="+mn-lt"/>
              </a:defRPr>
            </a:lvl1pPr>
          </a:lstStyle>
          <a:p>
            <a:pPr>
              <a:defRPr/>
            </a:pPr>
            <a:fld id="{A2B0062C-FEAD-43E6-A3C0-F5F6CEBB2A3C}" type="slidenum">
              <a:rPr lang="en-US">
                <a:solidFill>
                  <a:prstClr val="white"/>
                </a:solidFill>
              </a:rPr>
              <a:pPr>
                <a:defRPr/>
              </a:pPr>
              <a:t>‹#›</a:t>
            </a:fld>
            <a:endParaRPr lang="en-US">
              <a:solidFill>
                <a:prstClr val="white"/>
              </a:solidFill>
            </a:endParaRPr>
          </a:p>
        </p:txBody>
      </p:sp>
    </p:spTree>
    <p:extLst>
      <p:ext uri="{BB962C8B-B14F-4D97-AF65-F5344CB8AC3E}">
        <p14:creationId xmlns="" xmlns:p14="http://schemas.microsoft.com/office/powerpoint/2010/main" val="3735233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p:cNvSpPr>
            <a:spLocks noGrp="1"/>
          </p:cNvSpPr>
          <p:nvPr>
            <p:ph type="dt" sz="half" idx="2"/>
          </p:nvPr>
        </p:nvSpPr>
        <p:spPr>
          <a:xfrm>
            <a:off x="457200" y="6340475"/>
            <a:ext cx="1447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bg1"/>
                </a:solidFill>
                <a:latin typeface="+mn-lt"/>
              </a:defRPr>
            </a:lvl1pPr>
          </a:lstStyle>
          <a:p>
            <a:pPr>
              <a:defRPr/>
            </a:pPr>
            <a:fld id="{3C6C3300-48B1-40BB-85AD-5C7A61F378ED}" type="datetime1">
              <a:rPr lang="en-US">
                <a:solidFill>
                  <a:prstClr val="white"/>
                </a:solidFill>
              </a:rPr>
              <a:pPr>
                <a:defRPr/>
              </a:pPr>
              <a:t>4/27/2019</a:t>
            </a:fld>
            <a:endParaRPr lang="en-US" dirty="0">
              <a:solidFill>
                <a:prstClr val="white"/>
              </a:solidFill>
            </a:endParaRPr>
          </a:p>
        </p:txBody>
      </p:sp>
      <p:sp>
        <p:nvSpPr>
          <p:cNvPr id="6"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i="0" dirty="0" smtClean="0">
                <a:solidFill>
                  <a:schemeClr val="bg1"/>
                </a:solidFill>
                <a:latin typeface="+mn-lt"/>
              </a:defRPr>
            </a:lvl1pPr>
          </a:lstStyle>
          <a:p>
            <a:pPr>
              <a:defRPr/>
            </a:pPr>
            <a:r>
              <a:rPr lang="en-US">
                <a:solidFill>
                  <a:prstClr val="white"/>
                </a:solidFill>
              </a:rPr>
              <a:t>IPC Learning Programme</a:t>
            </a:r>
          </a:p>
        </p:txBody>
      </p:sp>
      <p:sp>
        <p:nvSpPr>
          <p:cNvPr id="7"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bg1"/>
                </a:solidFill>
                <a:latin typeface="+mn-lt"/>
              </a:defRPr>
            </a:lvl1pPr>
          </a:lstStyle>
          <a:p>
            <a:pPr>
              <a:defRPr/>
            </a:pPr>
            <a:fld id="{A2B0062C-FEAD-43E6-A3C0-F5F6CEBB2A3C}" type="slidenum">
              <a:rPr lang="en-US">
                <a:solidFill>
                  <a:prstClr val="white"/>
                </a:solidFill>
              </a:rPr>
              <a:pPr>
                <a:defRPr/>
              </a:pPr>
              <a:t>‹#›</a:t>
            </a:fld>
            <a:endParaRPr lang="en-US">
              <a:solidFill>
                <a:prstClr val="white"/>
              </a:solidFill>
            </a:endParaRPr>
          </a:p>
        </p:txBody>
      </p:sp>
    </p:spTree>
    <p:extLst>
      <p:ext uri="{BB962C8B-B14F-4D97-AF65-F5344CB8AC3E}">
        <p14:creationId xmlns="" xmlns:p14="http://schemas.microsoft.com/office/powerpoint/2010/main" val="1369562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3"/>
          <p:cNvSpPr>
            <a:spLocks noGrp="1"/>
          </p:cNvSpPr>
          <p:nvPr>
            <p:ph type="dt" sz="half" idx="10"/>
          </p:nvPr>
        </p:nvSpPr>
        <p:spPr>
          <a:xfrm>
            <a:off x="457200" y="6340475"/>
            <a:ext cx="1447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bg1"/>
                </a:solidFill>
                <a:latin typeface="+mn-lt"/>
              </a:defRPr>
            </a:lvl1pPr>
          </a:lstStyle>
          <a:p>
            <a:pPr>
              <a:defRPr/>
            </a:pPr>
            <a:fld id="{3C6C3300-48B1-40BB-85AD-5C7A61F378ED}" type="datetime1">
              <a:rPr lang="en-US">
                <a:solidFill>
                  <a:prstClr val="white"/>
                </a:solidFill>
              </a:rPr>
              <a:pPr>
                <a:defRPr/>
              </a:pPr>
              <a:t>4/27/2019</a:t>
            </a:fld>
            <a:endParaRPr lang="en-US" dirty="0">
              <a:solidFill>
                <a:prstClr val="white"/>
              </a:solidFill>
            </a:endParaRPr>
          </a:p>
        </p:txBody>
      </p:sp>
      <p:sp>
        <p:nvSpPr>
          <p:cNvPr id="9"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i="0" dirty="0" smtClean="0">
                <a:solidFill>
                  <a:schemeClr val="bg1"/>
                </a:solidFill>
                <a:latin typeface="+mn-lt"/>
              </a:defRPr>
            </a:lvl1pPr>
          </a:lstStyle>
          <a:p>
            <a:pPr>
              <a:defRPr/>
            </a:pPr>
            <a:r>
              <a:rPr lang="en-US">
                <a:solidFill>
                  <a:prstClr val="white"/>
                </a:solidFill>
              </a:rPr>
              <a:t>IPC Learning Programme</a:t>
            </a:r>
          </a:p>
        </p:txBody>
      </p:sp>
      <p:sp>
        <p:nvSpPr>
          <p:cNvPr id="10"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bg1"/>
                </a:solidFill>
                <a:latin typeface="+mn-lt"/>
              </a:defRPr>
            </a:lvl1pPr>
          </a:lstStyle>
          <a:p>
            <a:pPr>
              <a:defRPr/>
            </a:pPr>
            <a:fld id="{A2B0062C-FEAD-43E6-A3C0-F5F6CEBB2A3C}" type="slidenum">
              <a:rPr lang="en-US">
                <a:solidFill>
                  <a:prstClr val="white"/>
                </a:solidFill>
              </a:rPr>
              <a:pPr>
                <a:defRPr/>
              </a:pPr>
              <a:t>‹#›</a:t>
            </a:fld>
            <a:endParaRPr lang="en-US">
              <a:solidFill>
                <a:prstClr val="white"/>
              </a:solidFill>
            </a:endParaRPr>
          </a:p>
        </p:txBody>
      </p:sp>
    </p:spTree>
    <p:extLst>
      <p:ext uri="{BB962C8B-B14F-4D97-AF65-F5344CB8AC3E}">
        <p14:creationId xmlns="" xmlns:p14="http://schemas.microsoft.com/office/powerpoint/2010/main" val="239078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600"/>
            <a:ext cx="8305800" cy="1189038"/>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bg1"/>
                </a:solidFill>
                <a:latin typeface="+mn-lt"/>
              </a:defRPr>
            </a:lvl1pPr>
          </a:lstStyle>
          <a:p>
            <a:pPr>
              <a:defRPr/>
            </a:pPr>
            <a:fld id="{A2B0062C-FEAD-43E6-A3C0-F5F6CEBB2A3C}" type="slidenum">
              <a:rPr lang="en-US">
                <a:solidFill>
                  <a:prstClr val="white"/>
                </a:solidFill>
              </a:rPr>
              <a:pPr>
                <a:defRPr/>
              </a:pPr>
              <a:t>‹#›</a:t>
            </a:fld>
            <a:endParaRPr lang="en-US">
              <a:solidFill>
                <a:prstClr val="white"/>
              </a:solidFill>
            </a:endParaRPr>
          </a:p>
        </p:txBody>
      </p:sp>
      <p:grpSp>
        <p:nvGrpSpPr>
          <p:cNvPr id="11" name="Group 10"/>
          <p:cNvGrpSpPr/>
          <p:nvPr userDrawn="1"/>
        </p:nvGrpSpPr>
        <p:grpSpPr>
          <a:xfrm rot="16200000">
            <a:off x="-607577" y="606690"/>
            <a:ext cx="1551861" cy="336706"/>
            <a:chOff x="253620" y="730094"/>
            <a:chExt cx="1551861" cy="336706"/>
          </a:xfrm>
        </p:grpSpPr>
        <p:sp>
          <p:nvSpPr>
            <p:cNvPr id="12" name="Rectangle 11"/>
            <p:cNvSpPr/>
            <p:nvPr userDrawn="1"/>
          </p:nvSpPr>
          <p:spPr>
            <a:xfrm>
              <a:off x="253620" y="730094"/>
              <a:ext cx="410565" cy="336706"/>
            </a:xfrm>
            <a:prstGeom prst="rect">
              <a:avLst/>
            </a:prstGeom>
            <a:solidFill>
              <a:srgbClr val="D8E6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634052" y="730094"/>
              <a:ext cx="410565" cy="336706"/>
            </a:xfrm>
            <a:prstGeom prst="rect">
              <a:avLst/>
            </a:prstGeom>
            <a:solidFill>
              <a:srgbClr val="CBC9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014484" y="730094"/>
              <a:ext cx="410565" cy="336706"/>
            </a:xfrm>
            <a:prstGeom prst="rect">
              <a:avLst/>
            </a:prstGeom>
            <a:solidFill>
              <a:srgbClr val="9E9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1394916" y="730094"/>
              <a:ext cx="410565" cy="336706"/>
            </a:xfrm>
            <a:prstGeom prst="rect">
              <a:avLst/>
            </a:prstGeom>
            <a:solidFill>
              <a:srgbClr val="6A51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 xmlns:p14="http://schemas.microsoft.com/office/powerpoint/2010/main" val="31712317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iming>
    <p:tnLst>
      <p:par>
        <p:cTn id="1" dur="indefinite" restart="never" nodeType="tmRoot"/>
      </p:par>
    </p:tnLst>
  </p:timing>
  <p:hf hdr="0"/>
  <p:txStyles>
    <p:titleStyle>
      <a:lvl1pPr algn="ctr" rtl="0" eaLnBrk="1" fontAlgn="base" hangingPunct="1">
        <a:spcBef>
          <a:spcPct val="0"/>
        </a:spcBef>
        <a:spcAft>
          <a:spcPct val="0"/>
        </a:spcAft>
        <a:defRPr sz="4800" kern="1200">
          <a:solidFill>
            <a:schemeClr val="tx1"/>
          </a:solidFill>
          <a:effectLst>
            <a:outerShdw blurRad="38100" dist="38100" dir="2700000" algn="tl">
              <a:srgbClr val="000000">
                <a:alpha val="43137"/>
              </a:srgbClr>
            </a:outerShdw>
          </a:effectLst>
          <a:latin typeface="+mj-lt"/>
          <a:ea typeface="+mj-ea"/>
          <a:cs typeface="+mj-cs"/>
        </a:defRPr>
      </a:lvl1pPr>
      <a:lvl2pPr algn="l" rtl="0" eaLnBrk="1" fontAlgn="base" hangingPunct="1">
        <a:spcBef>
          <a:spcPct val="0"/>
        </a:spcBef>
        <a:spcAft>
          <a:spcPct val="0"/>
        </a:spcAft>
        <a:defRPr sz="5400">
          <a:solidFill>
            <a:schemeClr val="bg1"/>
          </a:solidFill>
          <a:latin typeface="Calibri" pitchFamily="34" charset="0"/>
        </a:defRPr>
      </a:lvl2pPr>
      <a:lvl3pPr algn="l" rtl="0" eaLnBrk="1" fontAlgn="base" hangingPunct="1">
        <a:spcBef>
          <a:spcPct val="0"/>
        </a:spcBef>
        <a:spcAft>
          <a:spcPct val="0"/>
        </a:spcAft>
        <a:defRPr sz="5400">
          <a:solidFill>
            <a:schemeClr val="bg1"/>
          </a:solidFill>
          <a:latin typeface="Calibri" pitchFamily="34" charset="0"/>
        </a:defRPr>
      </a:lvl3pPr>
      <a:lvl4pPr algn="l" rtl="0" eaLnBrk="1" fontAlgn="base" hangingPunct="1">
        <a:spcBef>
          <a:spcPct val="0"/>
        </a:spcBef>
        <a:spcAft>
          <a:spcPct val="0"/>
        </a:spcAft>
        <a:defRPr sz="5400">
          <a:solidFill>
            <a:schemeClr val="bg1"/>
          </a:solidFill>
          <a:latin typeface="Calibri" pitchFamily="34" charset="0"/>
        </a:defRPr>
      </a:lvl4pPr>
      <a:lvl5pPr algn="l" rtl="0" eaLnBrk="1" fontAlgn="base" hangingPunct="1">
        <a:spcBef>
          <a:spcPct val="0"/>
        </a:spcBef>
        <a:spcAft>
          <a:spcPct val="0"/>
        </a:spcAft>
        <a:defRPr sz="5400">
          <a:solidFill>
            <a:schemeClr val="bg1"/>
          </a:solidFill>
          <a:latin typeface="Calibri" pitchFamily="34" charset="0"/>
        </a:defRPr>
      </a:lvl5pPr>
      <a:lvl6pPr marL="457200" algn="l" rtl="0" eaLnBrk="1" fontAlgn="base" hangingPunct="1">
        <a:spcBef>
          <a:spcPct val="0"/>
        </a:spcBef>
        <a:spcAft>
          <a:spcPct val="0"/>
        </a:spcAft>
        <a:defRPr sz="5400">
          <a:solidFill>
            <a:schemeClr val="bg1"/>
          </a:solidFill>
          <a:latin typeface="Calibri" pitchFamily="34" charset="0"/>
        </a:defRPr>
      </a:lvl6pPr>
      <a:lvl7pPr marL="914400" algn="l" rtl="0" eaLnBrk="1" fontAlgn="base" hangingPunct="1">
        <a:spcBef>
          <a:spcPct val="0"/>
        </a:spcBef>
        <a:spcAft>
          <a:spcPct val="0"/>
        </a:spcAft>
        <a:defRPr sz="5400">
          <a:solidFill>
            <a:schemeClr val="bg1"/>
          </a:solidFill>
          <a:latin typeface="Calibri" pitchFamily="34" charset="0"/>
        </a:defRPr>
      </a:lvl7pPr>
      <a:lvl8pPr marL="1371600" algn="l" rtl="0" eaLnBrk="1" fontAlgn="base" hangingPunct="1">
        <a:spcBef>
          <a:spcPct val="0"/>
        </a:spcBef>
        <a:spcAft>
          <a:spcPct val="0"/>
        </a:spcAft>
        <a:defRPr sz="5400">
          <a:solidFill>
            <a:schemeClr val="bg1"/>
          </a:solidFill>
          <a:latin typeface="Calibri" pitchFamily="34" charset="0"/>
        </a:defRPr>
      </a:lvl8pPr>
      <a:lvl9pPr marL="1828800" algn="l" rtl="0" eaLnBrk="1" fontAlgn="base" hangingPunct="1">
        <a:spcBef>
          <a:spcPct val="0"/>
        </a:spcBef>
        <a:spcAft>
          <a:spcPct val="0"/>
        </a:spcAft>
        <a:defRPr sz="5400">
          <a:solidFill>
            <a:schemeClr val="bg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600" kern="1200">
          <a:solidFill>
            <a:schemeClr val="tx1"/>
          </a:solidFill>
          <a:effectLst>
            <a:outerShdw blurRad="38100" dist="38100" dir="2700000" algn="tl">
              <a:srgbClr val="000000">
                <a:alpha val="43137"/>
              </a:srgbClr>
            </a:outerShdw>
          </a:effectLst>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3200" kern="1200">
          <a:solidFill>
            <a:schemeClr val="tx1"/>
          </a:solidFill>
          <a:effectLst>
            <a:outerShdw blurRad="38100" dist="38100" dir="2700000" algn="tl">
              <a:srgbClr val="000000">
                <a:alpha val="43137"/>
              </a:srgbClr>
            </a:outerShdw>
          </a:effectLst>
          <a:latin typeface="+mn-lt"/>
          <a:ea typeface="+mn-ea"/>
          <a:cs typeface="+mn-cs"/>
        </a:defRPr>
      </a:lvl2pPr>
      <a:lvl3pPr marL="1143000" indent="-228600" algn="l" rtl="0" eaLnBrk="1" fontAlgn="base" hangingPunct="1">
        <a:spcBef>
          <a:spcPct val="20000"/>
        </a:spcBef>
        <a:spcAft>
          <a:spcPct val="0"/>
        </a:spcAft>
        <a:buFont typeface="Arial" pitchFamily="34" charset="0"/>
        <a:buChar char="•"/>
        <a:defRPr sz="2800" kern="1200">
          <a:solidFill>
            <a:schemeClr val="tx1"/>
          </a:solidFill>
          <a:effectLst>
            <a:outerShdw blurRad="38100" dist="38100" dir="2700000" algn="tl">
              <a:srgbClr val="000000">
                <a:alpha val="43137"/>
              </a:srgbClr>
            </a:outerShdw>
          </a:effectLst>
          <a:latin typeface="+mn-lt"/>
          <a:ea typeface="+mn-ea"/>
          <a:cs typeface="+mn-cs"/>
        </a:defRPr>
      </a:lvl3pPr>
      <a:lvl4pPr marL="1600200" indent="-228600" algn="l" rtl="0" eaLnBrk="1" fontAlgn="base" hangingPunct="1">
        <a:spcBef>
          <a:spcPct val="20000"/>
        </a:spcBef>
        <a:spcAft>
          <a:spcPct val="0"/>
        </a:spcAft>
        <a:buFont typeface="Arial" pitchFamily="34" charset="0"/>
        <a:buChar char="–"/>
        <a:defRPr sz="2400" kern="1200">
          <a:solidFill>
            <a:schemeClr val="tx1"/>
          </a:solidFill>
          <a:effectLst>
            <a:outerShdw blurRad="38100" dist="38100" dir="2700000" algn="tl">
              <a:srgbClr val="000000">
                <a:alpha val="43137"/>
              </a:srgbClr>
            </a:outerShdw>
          </a:effectLst>
          <a:latin typeface="+mn-lt"/>
          <a:ea typeface="+mn-ea"/>
          <a:cs typeface="+mn-cs"/>
        </a:defRPr>
      </a:lvl4pPr>
      <a:lvl5pPr marL="2057400" indent="-228600" algn="l" rtl="0" eaLnBrk="1" fontAlgn="base" hangingPunct="1">
        <a:spcBef>
          <a:spcPct val="20000"/>
        </a:spcBef>
        <a:spcAft>
          <a:spcPct val="0"/>
        </a:spcAft>
        <a:buFont typeface="Arial" pitchFamily="34" charset="0"/>
        <a:buChar char="»"/>
        <a:defRPr sz="2400" kern="1200">
          <a:solidFill>
            <a:schemeClr val="tx1"/>
          </a:solidFill>
          <a:effectLst>
            <a:outerShdw blurRad="38100" dist="38100" dir="2700000" algn="tl">
              <a:srgbClr val="000000">
                <a:alpha val="43137"/>
              </a:srgbClr>
            </a:out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p:cNvSpPr/>
          <p:nvPr/>
        </p:nvSpPr>
        <p:spPr>
          <a:xfrm>
            <a:off x="129613" y="6221148"/>
            <a:ext cx="6271188" cy="5208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7467600" y="6221148"/>
            <a:ext cx="1477960" cy="5208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txBox="1">
            <a:spLocks/>
          </p:cNvSpPr>
          <p:nvPr/>
        </p:nvSpPr>
        <p:spPr>
          <a:xfrm>
            <a:off x="163275" y="3412450"/>
            <a:ext cx="8550024" cy="1296144"/>
          </a:xfrm>
          <a:prstGeom prst="rect">
            <a:avLst/>
          </a:prstGeom>
        </p:spPr>
        <p:txBody>
          <a:bodyPr>
            <a:normAutofit/>
          </a:bodyPr>
          <a:lstStyle>
            <a:lvl1pPr marL="0" indent="0" algn="ctr" rtl="0" eaLnBrk="0" fontAlgn="base" hangingPunct="0">
              <a:spcBef>
                <a:spcPct val="20000"/>
              </a:spcBef>
              <a:spcAft>
                <a:spcPct val="0"/>
              </a:spcAft>
              <a:buClr>
                <a:schemeClr val="tx1"/>
              </a:buClr>
              <a:buSzPct val="75000"/>
              <a:buFont typeface="Wingdings" pitchFamily="2" charset="2"/>
              <a:buNone/>
              <a:defRPr sz="2800">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Clr>
                <a:schemeClr val="tx1"/>
              </a:buClr>
              <a:buSzPct val="75000"/>
              <a:buNone/>
              <a:defRPr sz="2400">
                <a:solidFill>
                  <a:schemeClr val="tx1">
                    <a:tint val="75000"/>
                  </a:schemeClr>
                </a:solidFill>
                <a:latin typeface="+mn-lt"/>
              </a:defRPr>
            </a:lvl2pPr>
            <a:lvl3pPr marL="914400" indent="0" algn="ctr" rtl="0" eaLnBrk="0" fontAlgn="base" hangingPunct="0">
              <a:spcBef>
                <a:spcPct val="20000"/>
              </a:spcBef>
              <a:spcAft>
                <a:spcPct val="0"/>
              </a:spcAft>
              <a:buClr>
                <a:schemeClr val="tx1"/>
              </a:buClr>
              <a:buSzPct val="75000"/>
              <a:buFont typeface="Wingdings" pitchFamily="2" charset="2"/>
              <a:buNone/>
              <a:defRPr sz="2000">
                <a:solidFill>
                  <a:schemeClr val="tx1">
                    <a:tint val="75000"/>
                  </a:schemeClr>
                </a:solidFill>
                <a:latin typeface="+mn-lt"/>
              </a:defRPr>
            </a:lvl3pPr>
            <a:lvl4pPr marL="1371600" indent="0" algn="ctr" rtl="0" eaLnBrk="0" fontAlgn="base" hangingPunct="0">
              <a:spcBef>
                <a:spcPct val="20000"/>
              </a:spcBef>
              <a:spcAft>
                <a:spcPct val="0"/>
              </a:spcAft>
              <a:buClr>
                <a:schemeClr val="tx1"/>
              </a:buClr>
              <a:buSzPct val="80000"/>
              <a:buNone/>
              <a:defRPr>
                <a:solidFill>
                  <a:schemeClr val="tx1">
                    <a:tint val="75000"/>
                  </a:schemeClr>
                </a:solidFill>
                <a:latin typeface="+mn-lt"/>
              </a:defRPr>
            </a:lvl4pPr>
            <a:lvl5pPr marL="1828800" indent="0" algn="ctr" rtl="0" eaLnBrk="0" fontAlgn="base" hangingPunct="0">
              <a:spcBef>
                <a:spcPct val="20000"/>
              </a:spcBef>
              <a:spcAft>
                <a:spcPct val="0"/>
              </a:spcAft>
              <a:buClr>
                <a:schemeClr val="tx1"/>
              </a:buClr>
              <a:buSzPct val="65000"/>
              <a:buFont typeface="Wingdings" pitchFamily="2" charset="2"/>
              <a:buNone/>
              <a:defRPr>
                <a:solidFill>
                  <a:schemeClr val="tx1">
                    <a:tint val="75000"/>
                  </a:schemeClr>
                </a:solidFill>
                <a:latin typeface="+mn-lt"/>
              </a:defRPr>
            </a:lvl5pPr>
            <a:lvl6pPr marL="2286000" indent="0" algn="ctr" rtl="0" fontAlgn="base">
              <a:spcBef>
                <a:spcPct val="20000"/>
              </a:spcBef>
              <a:spcAft>
                <a:spcPct val="0"/>
              </a:spcAft>
              <a:buClr>
                <a:schemeClr val="tx1"/>
              </a:buClr>
              <a:buSzPct val="65000"/>
              <a:buFont typeface="Wingdings" pitchFamily="2" charset="2"/>
              <a:buNone/>
              <a:defRPr>
                <a:solidFill>
                  <a:schemeClr val="tx1">
                    <a:tint val="75000"/>
                  </a:schemeClr>
                </a:solidFill>
                <a:latin typeface="+mn-lt"/>
              </a:defRPr>
            </a:lvl6pPr>
            <a:lvl7pPr marL="2743200" indent="0" algn="ctr" rtl="0" fontAlgn="base">
              <a:spcBef>
                <a:spcPct val="20000"/>
              </a:spcBef>
              <a:spcAft>
                <a:spcPct val="0"/>
              </a:spcAft>
              <a:buClr>
                <a:schemeClr val="tx1"/>
              </a:buClr>
              <a:buSzPct val="65000"/>
              <a:buFont typeface="Wingdings" pitchFamily="2" charset="2"/>
              <a:buNone/>
              <a:defRPr>
                <a:solidFill>
                  <a:schemeClr val="tx1">
                    <a:tint val="75000"/>
                  </a:schemeClr>
                </a:solidFill>
                <a:latin typeface="+mn-lt"/>
              </a:defRPr>
            </a:lvl7pPr>
            <a:lvl8pPr marL="3200400" indent="0" algn="ctr" rtl="0" fontAlgn="base">
              <a:spcBef>
                <a:spcPct val="20000"/>
              </a:spcBef>
              <a:spcAft>
                <a:spcPct val="0"/>
              </a:spcAft>
              <a:buClr>
                <a:schemeClr val="tx1"/>
              </a:buClr>
              <a:buSzPct val="65000"/>
              <a:buFont typeface="Wingdings" pitchFamily="2" charset="2"/>
              <a:buNone/>
              <a:defRPr>
                <a:solidFill>
                  <a:schemeClr val="tx1">
                    <a:tint val="75000"/>
                  </a:schemeClr>
                </a:solidFill>
                <a:latin typeface="+mn-lt"/>
              </a:defRPr>
            </a:lvl8pPr>
            <a:lvl9pPr marL="3657600" indent="0" algn="ctr" rtl="0" fontAlgn="base">
              <a:spcBef>
                <a:spcPct val="20000"/>
              </a:spcBef>
              <a:spcAft>
                <a:spcPct val="0"/>
              </a:spcAft>
              <a:buClr>
                <a:schemeClr val="tx1"/>
              </a:buClr>
              <a:buSzPct val="65000"/>
              <a:buFont typeface="Wingdings" pitchFamily="2" charset="2"/>
              <a:buNone/>
              <a:defRPr>
                <a:solidFill>
                  <a:schemeClr val="tx1">
                    <a:tint val="75000"/>
                  </a:schemeClr>
                </a:solidFill>
                <a:latin typeface="+mn-lt"/>
              </a:defRPr>
            </a:lvl9pPr>
          </a:lstStyle>
          <a:p>
            <a:endParaRPr lang="en-US" kern="0" dirty="0" smtClean="0">
              <a:solidFill>
                <a:srgbClr val="002060"/>
              </a:solidFill>
            </a:endParaRPr>
          </a:p>
          <a:p>
            <a:r>
              <a:rPr lang="en-US" sz="2400" kern="0" dirty="0" smtClean="0">
                <a:solidFill>
                  <a:srgbClr val="002060"/>
                </a:solidFill>
              </a:rPr>
              <a:t> </a:t>
            </a:r>
            <a:endParaRPr lang="en-GB" sz="2400" kern="0" dirty="0">
              <a:solidFill>
                <a:srgbClr val="002060"/>
              </a:solidFill>
            </a:endParaRPr>
          </a:p>
        </p:txBody>
      </p:sp>
      <p:sp>
        <p:nvSpPr>
          <p:cNvPr id="11" name="Rectangle 10"/>
          <p:cNvSpPr/>
          <p:nvPr/>
        </p:nvSpPr>
        <p:spPr>
          <a:xfrm>
            <a:off x="76200" y="4539317"/>
            <a:ext cx="8424936" cy="338554"/>
          </a:xfrm>
          <a:prstGeom prst="rect">
            <a:avLst/>
          </a:prstGeom>
        </p:spPr>
        <p:txBody>
          <a:bodyPr wrap="square">
            <a:spAutoFit/>
          </a:bodyPr>
          <a:lstStyle/>
          <a:p>
            <a:r>
              <a:rPr lang="en-US" sz="1600" b="1" dirty="0">
                <a:solidFill>
                  <a:schemeClr val="bg1"/>
                </a:solidFill>
              </a:rPr>
              <a:t>IPC </a:t>
            </a:r>
            <a:r>
              <a:rPr lang="en-US" sz="1600" b="1" dirty="0" smtClean="0">
                <a:solidFill>
                  <a:schemeClr val="bg1"/>
                </a:solidFill>
              </a:rPr>
              <a:t>Food Security Working </a:t>
            </a:r>
            <a:r>
              <a:rPr lang="en-US" sz="1600" b="1" dirty="0">
                <a:solidFill>
                  <a:schemeClr val="bg1"/>
                </a:solidFill>
              </a:rPr>
              <a:t>Group</a:t>
            </a:r>
          </a:p>
        </p:txBody>
      </p:sp>
      <p:sp>
        <p:nvSpPr>
          <p:cNvPr id="16" name="TextBox 15"/>
          <p:cNvSpPr txBox="1"/>
          <p:nvPr/>
        </p:nvSpPr>
        <p:spPr>
          <a:xfrm>
            <a:off x="0" y="5943600"/>
            <a:ext cx="1673856" cy="276999"/>
          </a:xfrm>
          <a:prstGeom prst="rect">
            <a:avLst/>
          </a:prstGeom>
          <a:noFill/>
        </p:spPr>
        <p:txBody>
          <a:bodyPr wrap="none" rtlCol="0">
            <a:spAutoFit/>
          </a:bodyPr>
          <a:lstStyle/>
          <a:p>
            <a:r>
              <a:rPr lang="en-US" sz="1200" b="1" dirty="0" smtClean="0">
                <a:solidFill>
                  <a:schemeClr val="bg1"/>
                </a:solidFill>
              </a:rPr>
              <a:t>IPC Global Partners </a:t>
            </a:r>
            <a:endParaRPr lang="en-US" sz="1200" b="1" dirty="0">
              <a:solidFill>
                <a:schemeClr val="bg1"/>
              </a:solidFill>
            </a:endParaRPr>
          </a:p>
        </p:txBody>
      </p:sp>
      <p:cxnSp>
        <p:nvCxnSpPr>
          <p:cNvPr id="12" name="Straight Connector 11"/>
          <p:cNvCxnSpPr/>
          <p:nvPr/>
        </p:nvCxnSpPr>
        <p:spPr>
          <a:xfrm>
            <a:off x="228600" y="3505200"/>
            <a:ext cx="8686800" cy="0"/>
          </a:xfrm>
          <a:prstGeom prst="line">
            <a:avLst/>
          </a:prstGeom>
          <a:ln w="28575">
            <a:solidFill>
              <a:schemeClr val="accent5">
                <a:lumMod val="40000"/>
                <a:lumOff val="6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5" name="Title 1"/>
          <p:cNvSpPr txBox="1">
            <a:spLocks/>
          </p:cNvSpPr>
          <p:nvPr/>
        </p:nvSpPr>
        <p:spPr>
          <a:xfrm>
            <a:off x="53499" y="1600200"/>
            <a:ext cx="9144000" cy="685800"/>
          </a:xfrm>
          <a:prstGeom prst="rect">
            <a:avLst/>
          </a:prstGeom>
        </p:spPr>
        <p:txBody>
          <a:bodyPr rtlCol="0">
            <a:noAutofit/>
          </a:bodyPr>
          <a:lstStyle>
            <a:lvl1pPr algn="l" rtl="0" eaLnBrk="1" fontAlgn="base" hangingPunct="1">
              <a:spcBef>
                <a:spcPct val="0"/>
              </a:spcBef>
              <a:spcAft>
                <a:spcPct val="0"/>
              </a:spcAft>
              <a:defRPr sz="5400" kern="1200">
                <a:solidFill>
                  <a:schemeClr val="bg1"/>
                </a:solidFill>
                <a:effectLst>
                  <a:outerShdw blurRad="38100" dist="38100" dir="2700000" algn="tl">
                    <a:srgbClr val="000000">
                      <a:alpha val="43137"/>
                    </a:srgbClr>
                  </a:outerShdw>
                </a:effectLst>
                <a:latin typeface="+mj-lt"/>
                <a:ea typeface="+mj-ea"/>
                <a:cs typeface="+mj-cs"/>
              </a:defRPr>
            </a:lvl1pPr>
            <a:lvl2pPr algn="l" rtl="0" eaLnBrk="1" fontAlgn="base" hangingPunct="1">
              <a:spcBef>
                <a:spcPct val="0"/>
              </a:spcBef>
              <a:spcAft>
                <a:spcPct val="0"/>
              </a:spcAft>
              <a:defRPr sz="5400">
                <a:solidFill>
                  <a:schemeClr val="bg1"/>
                </a:solidFill>
                <a:latin typeface="Calibri" pitchFamily="34" charset="0"/>
              </a:defRPr>
            </a:lvl2pPr>
            <a:lvl3pPr algn="l" rtl="0" eaLnBrk="1" fontAlgn="base" hangingPunct="1">
              <a:spcBef>
                <a:spcPct val="0"/>
              </a:spcBef>
              <a:spcAft>
                <a:spcPct val="0"/>
              </a:spcAft>
              <a:defRPr sz="5400">
                <a:solidFill>
                  <a:schemeClr val="bg1"/>
                </a:solidFill>
                <a:latin typeface="Calibri" pitchFamily="34" charset="0"/>
              </a:defRPr>
            </a:lvl3pPr>
            <a:lvl4pPr algn="l" rtl="0" eaLnBrk="1" fontAlgn="base" hangingPunct="1">
              <a:spcBef>
                <a:spcPct val="0"/>
              </a:spcBef>
              <a:spcAft>
                <a:spcPct val="0"/>
              </a:spcAft>
              <a:defRPr sz="5400">
                <a:solidFill>
                  <a:schemeClr val="bg1"/>
                </a:solidFill>
                <a:latin typeface="Calibri" pitchFamily="34" charset="0"/>
              </a:defRPr>
            </a:lvl4pPr>
            <a:lvl5pPr algn="l" rtl="0" eaLnBrk="1" fontAlgn="base" hangingPunct="1">
              <a:spcBef>
                <a:spcPct val="0"/>
              </a:spcBef>
              <a:spcAft>
                <a:spcPct val="0"/>
              </a:spcAft>
              <a:defRPr sz="5400">
                <a:solidFill>
                  <a:schemeClr val="bg1"/>
                </a:solidFill>
                <a:latin typeface="Calibri" pitchFamily="34" charset="0"/>
              </a:defRPr>
            </a:lvl5pPr>
            <a:lvl6pPr marL="457200" algn="l" rtl="0" eaLnBrk="1" fontAlgn="base" hangingPunct="1">
              <a:spcBef>
                <a:spcPct val="0"/>
              </a:spcBef>
              <a:spcAft>
                <a:spcPct val="0"/>
              </a:spcAft>
              <a:defRPr sz="5400">
                <a:solidFill>
                  <a:schemeClr val="bg1"/>
                </a:solidFill>
                <a:latin typeface="Calibri" pitchFamily="34" charset="0"/>
              </a:defRPr>
            </a:lvl6pPr>
            <a:lvl7pPr marL="914400" algn="l" rtl="0" eaLnBrk="1" fontAlgn="base" hangingPunct="1">
              <a:spcBef>
                <a:spcPct val="0"/>
              </a:spcBef>
              <a:spcAft>
                <a:spcPct val="0"/>
              </a:spcAft>
              <a:defRPr sz="5400">
                <a:solidFill>
                  <a:schemeClr val="bg1"/>
                </a:solidFill>
                <a:latin typeface="Calibri" pitchFamily="34" charset="0"/>
              </a:defRPr>
            </a:lvl7pPr>
            <a:lvl8pPr marL="1371600" algn="l" rtl="0" eaLnBrk="1" fontAlgn="base" hangingPunct="1">
              <a:spcBef>
                <a:spcPct val="0"/>
              </a:spcBef>
              <a:spcAft>
                <a:spcPct val="0"/>
              </a:spcAft>
              <a:defRPr sz="5400">
                <a:solidFill>
                  <a:schemeClr val="bg1"/>
                </a:solidFill>
                <a:latin typeface="Calibri" pitchFamily="34" charset="0"/>
              </a:defRPr>
            </a:lvl8pPr>
            <a:lvl9pPr marL="1828800" algn="l" rtl="0" eaLnBrk="1" fontAlgn="base" hangingPunct="1">
              <a:spcBef>
                <a:spcPct val="0"/>
              </a:spcBef>
              <a:spcAft>
                <a:spcPct val="0"/>
              </a:spcAft>
              <a:defRPr sz="5400">
                <a:solidFill>
                  <a:schemeClr val="bg1"/>
                </a:solidFill>
                <a:latin typeface="Calibri" pitchFamily="34" charset="0"/>
              </a:defRPr>
            </a:lvl9pPr>
          </a:lstStyle>
          <a:p>
            <a:pPr algn="ctr" fontAlgn="auto">
              <a:spcAft>
                <a:spcPts val="0"/>
              </a:spcAft>
              <a:defRPr/>
            </a:pPr>
            <a:r>
              <a:rPr lang="en-GB" sz="2800" dirty="0">
                <a:solidFill>
                  <a:schemeClr val="accent5">
                    <a:lumMod val="40000"/>
                    <a:lumOff val="60000"/>
                  </a:schemeClr>
                </a:solidFill>
              </a:rPr>
              <a:t>IPC Chronic Level 1 Training - Session </a:t>
            </a:r>
            <a:r>
              <a:rPr lang="en-GB" sz="2800" dirty="0" smtClean="0">
                <a:solidFill>
                  <a:schemeClr val="accent5">
                    <a:lumMod val="40000"/>
                    <a:lumOff val="60000"/>
                  </a:schemeClr>
                </a:solidFill>
              </a:rPr>
              <a:t>15</a:t>
            </a:r>
            <a:endParaRPr lang="en-GB" sz="2800" dirty="0">
              <a:solidFill>
                <a:schemeClr val="accent5">
                  <a:lumMod val="40000"/>
                  <a:lumOff val="60000"/>
                </a:schemeClr>
              </a:solidFill>
            </a:endParaRPr>
          </a:p>
          <a:p>
            <a:pPr algn="ctr" fontAlgn="auto">
              <a:spcAft>
                <a:spcPts val="0"/>
              </a:spcAft>
              <a:defRPr/>
            </a:pPr>
            <a:r>
              <a:rPr lang="en-GB" sz="4600" dirty="0" smtClean="0"/>
              <a:t/>
            </a:r>
            <a:br>
              <a:rPr lang="en-GB" sz="4600" dirty="0" smtClean="0"/>
            </a:br>
            <a:r>
              <a:rPr lang="en-GB" sz="4800" dirty="0" smtClean="0">
                <a:solidFill>
                  <a:schemeClr val="tx1"/>
                </a:solidFill>
              </a:rPr>
              <a:t>Step 3 – Identify periods with non-exceptional circumstances</a:t>
            </a:r>
            <a:endParaRPr lang="en-US" dirty="0">
              <a:solidFill>
                <a:schemeClr val="tx1"/>
              </a:solidFill>
            </a:endParaRPr>
          </a:p>
        </p:txBody>
      </p:sp>
      <p:sp>
        <p:nvSpPr>
          <p:cNvPr id="2" name="Rectangle 1"/>
          <p:cNvSpPr/>
          <p:nvPr/>
        </p:nvSpPr>
        <p:spPr>
          <a:xfrm>
            <a:off x="0" y="0"/>
            <a:ext cx="9144000"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29155" y="37541"/>
            <a:ext cx="8816405" cy="118165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0" name="TextBox 19"/>
          <p:cNvSpPr txBox="1"/>
          <p:nvPr/>
        </p:nvSpPr>
        <p:spPr>
          <a:xfrm>
            <a:off x="0" y="1295400"/>
            <a:ext cx="381000" cy="369332"/>
          </a:xfrm>
          <a:prstGeom prst="rect">
            <a:avLst/>
          </a:prstGeom>
          <a:solidFill>
            <a:schemeClr val="bg1"/>
          </a:solidFill>
        </p:spPr>
        <p:txBody>
          <a:bodyPr wrap="square" rtlCol="0">
            <a:spAutoFit/>
          </a:bodyPr>
          <a:lstStyle/>
          <a:p>
            <a:endParaRPr lang="en-IE" dirty="0"/>
          </a:p>
        </p:txBody>
      </p:sp>
      <p:pic>
        <p:nvPicPr>
          <p:cNvPr id="22" name="Picture 4"/>
          <p:cNvPicPr>
            <a:picLocks noChangeAspect="1" noChangeArrowheads="1"/>
          </p:cNvPicPr>
          <p:nvPr/>
        </p:nvPicPr>
        <p:blipFill>
          <a:blip r:embed="rId4" cstate="print"/>
          <a:srcRect/>
          <a:stretch>
            <a:fillRect/>
          </a:stretch>
        </p:blipFill>
        <p:spPr bwMode="auto">
          <a:xfrm>
            <a:off x="304800" y="4572000"/>
            <a:ext cx="8534400" cy="2167826"/>
          </a:xfrm>
          <a:prstGeom prst="rect">
            <a:avLst/>
          </a:prstGeom>
          <a:noFill/>
          <a:ln w="9525">
            <a:noFill/>
            <a:miter lim="800000"/>
            <a:headEnd/>
            <a:tailEnd/>
          </a:ln>
        </p:spPr>
      </p:pic>
    </p:spTree>
    <p:extLst>
      <p:ext uri="{BB962C8B-B14F-4D97-AF65-F5344CB8AC3E}">
        <p14:creationId xmlns="" xmlns:p14="http://schemas.microsoft.com/office/powerpoint/2010/main" val="31771144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305800" cy="1189038"/>
          </a:xfrm>
        </p:spPr>
        <p:txBody>
          <a:bodyPr/>
          <a:lstStyle/>
          <a:p>
            <a:r>
              <a:rPr lang="en-US" sz="4400" dirty="0" smtClean="0"/>
              <a:t>Tool for Part I: National Impacts of Unusual Shocks</a:t>
            </a:r>
            <a:endParaRPr lang="en-US" sz="4400" dirty="0"/>
          </a:p>
        </p:txBody>
      </p:sp>
      <p:sp>
        <p:nvSpPr>
          <p:cNvPr id="4" name="Slide Number Placeholder 3"/>
          <p:cNvSpPr>
            <a:spLocks noGrp="1"/>
          </p:cNvSpPr>
          <p:nvPr>
            <p:ph type="sldNum" sz="quarter" idx="4"/>
          </p:nvPr>
        </p:nvSpPr>
        <p:spPr/>
        <p:txBody>
          <a:bodyPr/>
          <a:lstStyle/>
          <a:p>
            <a:pPr>
              <a:defRPr/>
            </a:pPr>
            <a:fld id="{A2B0062C-FEAD-43E6-A3C0-F5F6CEBB2A3C}" type="slidenum">
              <a:rPr lang="en-US" smtClean="0">
                <a:solidFill>
                  <a:prstClr val="white"/>
                </a:solidFill>
              </a:rPr>
              <a:pPr>
                <a:defRPr/>
              </a:pPr>
              <a:t>10</a:t>
            </a:fld>
            <a:endParaRPr lang="en-US">
              <a:solidFill>
                <a:prstClr val="white"/>
              </a:solidFill>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81000" y="2133600"/>
            <a:ext cx="8477250" cy="346509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063940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a:defRPr/>
            </a:pPr>
            <a:fld id="{A2B0062C-FEAD-43E6-A3C0-F5F6CEBB2A3C}" type="slidenum">
              <a:rPr lang="en-US" smtClean="0">
                <a:solidFill>
                  <a:prstClr val="white"/>
                </a:solidFill>
              </a:rPr>
              <a:pPr>
                <a:defRPr/>
              </a:pPr>
              <a:t>11</a:t>
            </a:fld>
            <a:endParaRPr lang="en-US">
              <a:solidFill>
                <a:prstClr val="white"/>
              </a:solidFill>
            </a:endParaRPr>
          </a:p>
        </p:txBody>
      </p:sp>
      <p:sp>
        <p:nvSpPr>
          <p:cNvPr id="5" name="Title 1"/>
          <p:cNvSpPr>
            <a:spLocks noGrp="1"/>
          </p:cNvSpPr>
          <p:nvPr>
            <p:ph type="title"/>
          </p:nvPr>
        </p:nvSpPr>
        <p:spPr>
          <a:xfrm>
            <a:off x="457200" y="228600"/>
            <a:ext cx="8305800" cy="1189038"/>
          </a:xfrm>
        </p:spPr>
        <p:txBody>
          <a:bodyPr/>
          <a:lstStyle/>
          <a:p>
            <a:r>
              <a:rPr lang="en-US" sz="3600" dirty="0" smtClean="0"/>
              <a:t>Procedures for Part I – National Impacts of Unusual Shocks</a:t>
            </a:r>
            <a:endParaRPr lang="en-US" sz="3600" dirty="0"/>
          </a:p>
        </p:txBody>
      </p:sp>
      <p:pic>
        <p:nvPicPr>
          <p:cNvPr id="2051" name="Picture 3"/>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t="8156"/>
          <a:stretch/>
        </p:blipFill>
        <p:spPr bwMode="auto">
          <a:xfrm>
            <a:off x="381000" y="1494970"/>
            <a:ext cx="8350693" cy="353422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971800" y="1447800"/>
            <a:ext cx="5006748" cy="35623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7" name="Content Placeholder 2"/>
          <p:cNvSpPr txBox="1">
            <a:spLocks/>
          </p:cNvSpPr>
          <p:nvPr/>
        </p:nvSpPr>
        <p:spPr>
          <a:xfrm>
            <a:off x="0" y="5029200"/>
            <a:ext cx="7978548" cy="1828800"/>
          </a:xfrm>
          <a:prstGeom prst="rect">
            <a:avLst/>
          </a:prstGeom>
        </p:spPr>
        <p:txBody>
          <a:bodyPr vert="horz" lIns="91440" tIns="45720" rIns="91440" bIns="45720" rtlCol="0">
            <a:normAutofit fontScale="92500" lnSpcReduction="10000"/>
          </a:bodyPr>
          <a:lstStyle>
            <a:lvl1pPr marL="342900" indent="-342900" algn="l" rtl="0" eaLnBrk="1" fontAlgn="base" hangingPunct="1">
              <a:spcBef>
                <a:spcPct val="20000"/>
              </a:spcBef>
              <a:spcAft>
                <a:spcPct val="0"/>
              </a:spcAft>
              <a:buFont typeface="Arial" pitchFamily="34" charset="0"/>
              <a:buChar char="•"/>
              <a:defRPr sz="3600" kern="1200">
                <a:solidFill>
                  <a:schemeClr val="bg1"/>
                </a:solidFill>
                <a:effectLst>
                  <a:outerShdw blurRad="38100" dist="38100" dir="2700000" algn="tl">
                    <a:srgbClr val="000000">
                      <a:alpha val="43137"/>
                    </a:srgbClr>
                  </a:outerShdw>
                </a:effectLst>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itchFamily="34" charset="0"/>
              <a:buChar char="–"/>
              <a:defRPr sz="3200" kern="1200">
                <a:solidFill>
                  <a:schemeClr val="bg1"/>
                </a:solidFill>
                <a:effectLst>
                  <a:outerShdw blurRad="38100" dist="38100" dir="2700000" algn="tl">
                    <a:srgbClr val="000000">
                      <a:alpha val="43137"/>
                    </a:srgbClr>
                  </a:outerShdw>
                </a:effectLst>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pitchFamily="34" charset="0"/>
              <a:buChar char="•"/>
              <a:defRPr sz="2800" kern="1200">
                <a:solidFill>
                  <a:schemeClr val="bg1"/>
                </a:solidFill>
                <a:effectLst>
                  <a:outerShdw blurRad="38100" dist="38100" dir="2700000" algn="tl">
                    <a:srgbClr val="000000">
                      <a:alpha val="43137"/>
                    </a:srgbClr>
                  </a:outerShdw>
                </a:effectLst>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pitchFamily="34" charset="0"/>
              <a:buChar char="–"/>
              <a:defRPr sz="2400" kern="1200">
                <a:solidFill>
                  <a:schemeClr val="bg1"/>
                </a:solidFill>
                <a:effectLst>
                  <a:outerShdw blurRad="38100" dist="38100" dir="2700000" algn="tl">
                    <a:srgbClr val="000000">
                      <a:alpha val="43137"/>
                    </a:srgbClr>
                  </a:outerShdw>
                </a:effectLst>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pitchFamily="34" charset="0"/>
              <a:buChar char="»"/>
              <a:defRPr sz="2400" kern="1200">
                <a:solidFill>
                  <a:schemeClr val="bg1"/>
                </a:solidFill>
                <a:effectLst>
                  <a:outerShdw blurRad="38100" dist="38100" dir="2700000" algn="tl">
                    <a:srgbClr val="000000">
                      <a:alpha val="43137"/>
                    </a:srgbClr>
                  </a:outerShdw>
                </a:effectLst>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i="1" dirty="0" smtClean="0">
                <a:effectLst/>
              </a:rPr>
              <a:t>A1. Identify shocks that had a significant impact at the national level during the previous 10 years</a:t>
            </a:r>
            <a:r>
              <a:rPr lang="en-US" sz="2400" b="1" dirty="0" smtClean="0">
                <a:effectLst/>
              </a:rPr>
              <a:t> </a:t>
            </a:r>
            <a:endParaRPr lang="en-US" sz="2400" i="1" dirty="0" smtClean="0">
              <a:effectLst/>
            </a:endParaRPr>
          </a:p>
          <a:p>
            <a:r>
              <a:rPr lang="en-US" sz="2400" i="1" dirty="0" smtClean="0">
                <a:effectLst/>
              </a:rPr>
              <a:t>A 2. For each shock identified, describe the duration of national impact</a:t>
            </a:r>
          </a:p>
          <a:p>
            <a:r>
              <a:rPr lang="en-US" sz="2400" i="1" dirty="0" smtClean="0">
                <a:effectLst/>
              </a:rPr>
              <a:t>Identify Documentation Codes and Reliability Scores</a:t>
            </a:r>
            <a:endParaRPr lang="en-US" sz="2400" dirty="0"/>
          </a:p>
        </p:txBody>
      </p:sp>
    </p:spTree>
    <p:extLst>
      <p:ext uri="{BB962C8B-B14F-4D97-AF65-F5344CB8AC3E}">
        <p14:creationId xmlns:p14="http://schemas.microsoft.com/office/powerpoint/2010/main" xmlns="" val="334750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050"/>
                                        </p:tgtEl>
                                      </p:cBhvr>
                                    </p:animEffect>
                                    <p:set>
                                      <p:cBhvr>
                                        <p:cTn id="7" dur="1" fill="hold">
                                          <p:stCondLst>
                                            <p:cond delay="499"/>
                                          </p:stCondLst>
                                        </p:cTn>
                                        <p:tgtEl>
                                          <p:spTgt spid="205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0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Procedures for Part I – National Impacts of Unusual Shocks</a:t>
            </a:r>
          </a:p>
        </p:txBody>
      </p:sp>
      <p:sp>
        <p:nvSpPr>
          <p:cNvPr id="3" name="Content Placeholder 2"/>
          <p:cNvSpPr>
            <a:spLocks noGrp="1"/>
          </p:cNvSpPr>
          <p:nvPr>
            <p:ph idx="1"/>
          </p:nvPr>
        </p:nvSpPr>
        <p:spPr/>
        <p:txBody>
          <a:bodyPr/>
          <a:lstStyle/>
          <a:p>
            <a:endParaRPr lang="en-US" dirty="0" smtClean="0">
              <a:effectLst/>
            </a:endParaRPr>
          </a:p>
          <a:p>
            <a:endParaRPr lang="en-US" dirty="0">
              <a:effectLst/>
            </a:endParaRPr>
          </a:p>
          <a:p>
            <a:r>
              <a:rPr lang="en-US" dirty="0" smtClean="0">
                <a:effectLst/>
              </a:rPr>
              <a:t>Synthesis of impacts of unusual shocks at national level </a:t>
            </a:r>
          </a:p>
          <a:p>
            <a:r>
              <a:rPr lang="en-US" dirty="0" smtClean="0">
                <a:effectLst/>
              </a:rPr>
              <a:t>In ISS this step is automated on the basis of information inserted in the previous part (A)</a:t>
            </a:r>
            <a:endParaRPr lang="en-US" dirty="0">
              <a:effectLst/>
            </a:endParaRPr>
          </a:p>
        </p:txBody>
      </p:sp>
      <p:sp>
        <p:nvSpPr>
          <p:cNvPr id="4" name="Slide Number Placeholder 3"/>
          <p:cNvSpPr>
            <a:spLocks noGrp="1"/>
          </p:cNvSpPr>
          <p:nvPr>
            <p:ph type="sldNum" sz="quarter" idx="4"/>
          </p:nvPr>
        </p:nvSpPr>
        <p:spPr/>
        <p:txBody>
          <a:bodyPr/>
          <a:lstStyle/>
          <a:p>
            <a:pPr>
              <a:defRPr/>
            </a:pPr>
            <a:fld id="{A2B0062C-FEAD-43E6-A3C0-F5F6CEBB2A3C}" type="slidenum">
              <a:rPr lang="en-US" smtClean="0">
                <a:solidFill>
                  <a:prstClr val="white"/>
                </a:solidFill>
              </a:rPr>
              <a:pPr>
                <a:defRPr/>
              </a:pPr>
              <a:t>12</a:t>
            </a:fld>
            <a:endParaRPr lang="en-US">
              <a:solidFill>
                <a:prstClr val="white"/>
              </a:solidFill>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6200" y="1905000"/>
            <a:ext cx="8915400" cy="82581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1475825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Procedures</a:t>
            </a:r>
            <a:endParaRPr lang="en-US" dirty="0"/>
          </a:p>
        </p:txBody>
      </p:sp>
      <p:sp>
        <p:nvSpPr>
          <p:cNvPr id="3" name="Content Placeholder 2"/>
          <p:cNvSpPr>
            <a:spLocks noGrp="1"/>
          </p:cNvSpPr>
          <p:nvPr>
            <p:ph idx="1"/>
          </p:nvPr>
        </p:nvSpPr>
        <p:spPr/>
        <p:txBody>
          <a:bodyPr>
            <a:normAutofit/>
          </a:bodyPr>
          <a:lstStyle/>
          <a:p>
            <a:pPr>
              <a:lnSpc>
                <a:spcPct val="120000"/>
              </a:lnSpc>
              <a:spcBef>
                <a:spcPts val="1200"/>
              </a:spcBef>
            </a:pPr>
            <a:r>
              <a:rPr lang="en-GB" sz="2000" b="1" dirty="0" smtClean="0"/>
              <a:t>Done </a:t>
            </a:r>
            <a:r>
              <a:rPr lang="en-GB" sz="2000" b="1" dirty="0"/>
              <a:t>in two parts:</a:t>
            </a:r>
            <a:endParaRPr lang="en-US" sz="2000" dirty="0"/>
          </a:p>
          <a:p>
            <a:r>
              <a:rPr lang="en-US" u="sng" dirty="0">
                <a:solidFill>
                  <a:schemeClr val="accent4">
                    <a:lumMod val="60000"/>
                    <a:lumOff val="40000"/>
                  </a:schemeClr>
                </a:solidFill>
                <a:effectLst/>
              </a:rPr>
              <a:t>Step I - Identification of periods with impact of unusual shocks at national level – Done before analysis </a:t>
            </a:r>
            <a:r>
              <a:rPr lang="en-US" u="sng" dirty="0" smtClean="0">
                <a:solidFill>
                  <a:schemeClr val="accent4">
                    <a:lumMod val="60000"/>
                    <a:lumOff val="40000"/>
                  </a:schemeClr>
                </a:solidFill>
                <a:effectLst/>
              </a:rPr>
              <a:t>workshop, and verified in the analysis</a:t>
            </a:r>
            <a:endParaRPr lang="en-US" u="sng" dirty="0">
              <a:solidFill>
                <a:schemeClr val="accent4">
                  <a:lumMod val="60000"/>
                  <a:lumOff val="40000"/>
                </a:schemeClr>
              </a:solidFill>
              <a:effectLst/>
            </a:endParaRPr>
          </a:p>
          <a:p>
            <a:r>
              <a:rPr lang="en-US" u="sng" dirty="0" smtClean="0">
                <a:effectLst/>
              </a:rPr>
              <a:t>Step </a:t>
            </a:r>
            <a:r>
              <a:rPr lang="en-US" u="sng" dirty="0">
                <a:effectLst/>
              </a:rPr>
              <a:t>II - Identification of Non-Exceptional </a:t>
            </a:r>
            <a:r>
              <a:rPr lang="en-US" u="sng" dirty="0" smtClean="0">
                <a:effectLst/>
              </a:rPr>
              <a:t>Circumstances </a:t>
            </a:r>
            <a:r>
              <a:rPr lang="en-US" u="sng" dirty="0">
                <a:effectLst/>
              </a:rPr>
              <a:t>at Area </a:t>
            </a:r>
            <a:r>
              <a:rPr lang="en-US" u="sng" dirty="0" smtClean="0">
                <a:effectLst/>
              </a:rPr>
              <a:t>Level </a:t>
            </a:r>
            <a:r>
              <a:rPr lang="en-US" u="sng" dirty="0">
                <a:effectLst/>
              </a:rPr>
              <a:t>– Done </a:t>
            </a:r>
            <a:r>
              <a:rPr lang="en-US" u="sng" dirty="0" smtClean="0">
                <a:effectLst/>
              </a:rPr>
              <a:t>during the analysis</a:t>
            </a:r>
            <a:endParaRPr lang="en-US" dirty="0"/>
          </a:p>
        </p:txBody>
      </p:sp>
      <p:sp>
        <p:nvSpPr>
          <p:cNvPr id="4" name="Slide Number Placeholder 3"/>
          <p:cNvSpPr>
            <a:spLocks noGrp="1"/>
          </p:cNvSpPr>
          <p:nvPr>
            <p:ph type="sldNum" sz="quarter" idx="4"/>
          </p:nvPr>
        </p:nvSpPr>
        <p:spPr/>
        <p:txBody>
          <a:bodyPr/>
          <a:lstStyle/>
          <a:p>
            <a:pPr>
              <a:defRPr/>
            </a:pPr>
            <a:fld id="{A2B0062C-FEAD-43E6-A3C0-F5F6CEBB2A3C}" type="slidenum">
              <a:rPr lang="en-US" smtClean="0">
                <a:solidFill>
                  <a:prstClr val="white"/>
                </a:solidFill>
              </a:rPr>
              <a:pPr>
                <a:defRPr/>
              </a:pPr>
              <a:t>13</a:t>
            </a:fld>
            <a:endParaRPr lang="en-US">
              <a:solidFill>
                <a:prstClr val="white"/>
              </a:solidFill>
            </a:endParaRPr>
          </a:p>
        </p:txBody>
      </p:sp>
    </p:spTree>
    <p:extLst>
      <p:ext uri="{BB962C8B-B14F-4D97-AF65-F5344CB8AC3E}">
        <p14:creationId xmlns="" xmlns:p14="http://schemas.microsoft.com/office/powerpoint/2010/main" val="39965589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Part II – NECs for Area</a:t>
            </a:r>
            <a:endParaRPr lang="en-US" dirty="0"/>
          </a:p>
        </p:txBody>
      </p:sp>
      <p:sp>
        <p:nvSpPr>
          <p:cNvPr id="3" name="Content Placeholder 2"/>
          <p:cNvSpPr>
            <a:spLocks noGrp="1"/>
          </p:cNvSpPr>
          <p:nvPr>
            <p:ph idx="1"/>
          </p:nvPr>
        </p:nvSpPr>
        <p:spPr>
          <a:xfrm>
            <a:off x="457200" y="1874837"/>
            <a:ext cx="8229600" cy="4525963"/>
          </a:xfrm>
        </p:spPr>
        <p:txBody>
          <a:bodyPr>
            <a:normAutofit fontScale="77500" lnSpcReduction="20000"/>
          </a:bodyPr>
          <a:lstStyle/>
          <a:p>
            <a:r>
              <a:rPr lang="en-US" dirty="0">
                <a:effectLst/>
              </a:rPr>
              <a:t>Done for each analysis </a:t>
            </a:r>
            <a:r>
              <a:rPr lang="en-US" dirty="0" smtClean="0">
                <a:effectLst/>
              </a:rPr>
              <a:t>area</a:t>
            </a:r>
          </a:p>
          <a:p>
            <a:r>
              <a:rPr lang="en-US" dirty="0" smtClean="0">
                <a:effectLst/>
              </a:rPr>
              <a:t>To review </a:t>
            </a:r>
            <a:r>
              <a:rPr lang="en-US" dirty="0">
                <a:effectLst/>
              </a:rPr>
              <a:t>and </a:t>
            </a:r>
            <a:r>
              <a:rPr lang="en-US" dirty="0" smtClean="0">
                <a:effectLst/>
              </a:rPr>
              <a:t>revise </a:t>
            </a:r>
            <a:r>
              <a:rPr lang="en-US" dirty="0">
                <a:effectLst/>
              </a:rPr>
              <a:t>the periods of the </a:t>
            </a:r>
            <a:r>
              <a:rPr lang="en-US" dirty="0" smtClean="0">
                <a:effectLst/>
              </a:rPr>
              <a:t>impacts </a:t>
            </a:r>
            <a:r>
              <a:rPr lang="en-US" dirty="0">
                <a:effectLst/>
              </a:rPr>
              <a:t>of national level shocks for the analysis area </a:t>
            </a:r>
            <a:r>
              <a:rPr lang="en-US" dirty="0" smtClean="0">
                <a:effectLst/>
              </a:rPr>
              <a:t>and</a:t>
            </a:r>
          </a:p>
          <a:p>
            <a:r>
              <a:rPr lang="en-US" dirty="0" smtClean="0">
                <a:effectLst/>
              </a:rPr>
              <a:t>To identify </a:t>
            </a:r>
            <a:r>
              <a:rPr lang="en-US" dirty="0">
                <a:effectLst/>
              </a:rPr>
              <a:t>the periods </a:t>
            </a:r>
            <a:r>
              <a:rPr lang="en-US" dirty="0" smtClean="0">
                <a:effectLst/>
              </a:rPr>
              <a:t>of the impacts of </a:t>
            </a:r>
            <a:r>
              <a:rPr lang="en-US" dirty="0">
                <a:effectLst/>
              </a:rPr>
              <a:t>additional shocks relevant to the area. </a:t>
            </a:r>
            <a:endParaRPr lang="en-US" dirty="0" smtClean="0">
              <a:effectLst/>
            </a:endParaRPr>
          </a:p>
          <a:p>
            <a:r>
              <a:rPr lang="en-US" dirty="0" smtClean="0">
                <a:effectLst/>
              </a:rPr>
              <a:t>To review </a:t>
            </a:r>
            <a:r>
              <a:rPr lang="en-US" dirty="0">
                <a:effectLst/>
              </a:rPr>
              <a:t>any structural changes </a:t>
            </a:r>
            <a:endParaRPr lang="en-US" dirty="0" smtClean="0">
              <a:effectLst/>
            </a:endParaRPr>
          </a:p>
          <a:p>
            <a:r>
              <a:rPr lang="en-US" dirty="0" smtClean="0">
                <a:effectLst/>
              </a:rPr>
              <a:t>To conclude </a:t>
            </a:r>
            <a:r>
              <a:rPr lang="en-US" dirty="0">
                <a:effectLst/>
              </a:rPr>
              <a:t>on the identification of non-exceptional </a:t>
            </a:r>
            <a:r>
              <a:rPr lang="en-US" dirty="0" smtClean="0">
                <a:effectLst/>
              </a:rPr>
              <a:t>periods </a:t>
            </a:r>
            <a:r>
              <a:rPr lang="en-US" dirty="0">
                <a:effectLst/>
              </a:rPr>
              <a:t>for the area. </a:t>
            </a:r>
            <a:endParaRPr lang="en-US" dirty="0" smtClean="0">
              <a:effectLst/>
            </a:endParaRPr>
          </a:p>
          <a:p>
            <a:r>
              <a:rPr lang="en-US" dirty="0" smtClean="0">
                <a:effectLst/>
              </a:rPr>
              <a:t>The periods </a:t>
            </a:r>
            <a:r>
              <a:rPr lang="en-US" dirty="0">
                <a:effectLst/>
              </a:rPr>
              <a:t>identified as </a:t>
            </a:r>
            <a:r>
              <a:rPr lang="en-US" dirty="0" smtClean="0">
                <a:effectLst/>
              </a:rPr>
              <a:t>NECs </a:t>
            </a:r>
            <a:r>
              <a:rPr lang="en-US" dirty="0">
                <a:effectLst/>
              </a:rPr>
              <a:t>for the area might be different from those identified at national level.</a:t>
            </a:r>
            <a:endParaRPr lang="en-US" dirty="0"/>
          </a:p>
        </p:txBody>
      </p:sp>
      <p:sp>
        <p:nvSpPr>
          <p:cNvPr id="4" name="Slide Number Placeholder 3"/>
          <p:cNvSpPr>
            <a:spLocks noGrp="1"/>
          </p:cNvSpPr>
          <p:nvPr>
            <p:ph type="sldNum" sz="quarter" idx="4"/>
          </p:nvPr>
        </p:nvSpPr>
        <p:spPr/>
        <p:txBody>
          <a:bodyPr/>
          <a:lstStyle/>
          <a:p>
            <a:pPr>
              <a:defRPr/>
            </a:pPr>
            <a:fld id="{A2B0062C-FEAD-43E6-A3C0-F5F6CEBB2A3C}" type="slidenum">
              <a:rPr lang="en-US" smtClean="0">
                <a:solidFill>
                  <a:prstClr val="white"/>
                </a:solidFill>
              </a:rPr>
              <a:pPr>
                <a:defRPr/>
              </a:pPr>
              <a:t>14</a:t>
            </a:fld>
            <a:endParaRPr lang="en-US">
              <a:solidFill>
                <a:prstClr val="white"/>
              </a:solidFill>
            </a:endParaRPr>
          </a:p>
        </p:txBody>
      </p:sp>
    </p:spTree>
    <p:extLst>
      <p:ext uri="{BB962C8B-B14F-4D97-AF65-F5344CB8AC3E}">
        <p14:creationId xmlns="" xmlns:p14="http://schemas.microsoft.com/office/powerpoint/2010/main" val="31024373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Tool for Part II: </a:t>
            </a:r>
            <a:r>
              <a:rPr lang="en-US" dirty="0" smtClean="0"/>
              <a:t>NECs </a:t>
            </a:r>
            <a:r>
              <a:rPr lang="en-US" dirty="0"/>
              <a:t>for Area </a:t>
            </a:r>
          </a:p>
        </p:txBody>
      </p:sp>
      <p:sp>
        <p:nvSpPr>
          <p:cNvPr id="4" name="Slide Number Placeholder 3"/>
          <p:cNvSpPr>
            <a:spLocks noGrp="1"/>
          </p:cNvSpPr>
          <p:nvPr>
            <p:ph type="sldNum" sz="quarter" idx="4"/>
          </p:nvPr>
        </p:nvSpPr>
        <p:spPr/>
        <p:txBody>
          <a:bodyPr/>
          <a:lstStyle/>
          <a:p>
            <a:pPr>
              <a:defRPr/>
            </a:pPr>
            <a:fld id="{A2B0062C-FEAD-43E6-A3C0-F5F6CEBB2A3C}" type="slidenum">
              <a:rPr lang="en-US" smtClean="0">
                <a:solidFill>
                  <a:prstClr val="white"/>
                </a:solidFill>
              </a:rPr>
              <a:pPr>
                <a:defRPr/>
              </a:pPr>
              <a:t>15</a:t>
            </a:fld>
            <a:endParaRPr lang="en-US">
              <a:solidFill>
                <a:prstClr val="white"/>
              </a:solidFill>
            </a:endParaRPr>
          </a:p>
        </p:txBody>
      </p:sp>
      <p:pic>
        <p:nvPicPr>
          <p:cNvPr id="614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09600" y="1600200"/>
            <a:ext cx="8048625" cy="484214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57746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Procedures for Identification of periods with NECs at area level</a:t>
            </a:r>
            <a:endParaRPr lang="en-US" sz="4400" dirty="0"/>
          </a:p>
        </p:txBody>
      </p:sp>
      <p:sp>
        <p:nvSpPr>
          <p:cNvPr id="3" name="Content Placeholder 2"/>
          <p:cNvSpPr>
            <a:spLocks noGrp="1"/>
          </p:cNvSpPr>
          <p:nvPr>
            <p:ph idx="1"/>
          </p:nvPr>
        </p:nvSpPr>
        <p:spPr>
          <a:xfrm>
            <a:off x="457200" y="1874837"/>
            <a:ext cx="8229600" cy="4525963"/>
          </a:xfrm>
        </p:spPr>
        <p:txBody>
          <a:bodyPr>
            <a:normAutofit fontScale="77500" lnSpcReduction="20000"/>
          </a:bodyPr>
          <a:lstStyle/>
          <a:p>
            <a:pPr marL="742950" lvl="0" indent="-742950">
              <a:buFont typeface="+mj-lt"/>
              <a:buAutoNum type="alphaUcPeriod"/>
            </a:pPr>
            <a:r>
              <a:rPr lang="en-US" dirty="0">
                <a:effectLst/>
              </a:rPr>
              <a:t>Synthesize National </a:t>
            </a:r>
            <a:r>
              <a:rPr lang="en-US" dirty="0" smtClean="0">
                <a:effectLst/>
              </a:rPr>
              <a:t>Impacts</a:t>
            </a:r>
          </a:p>
          <a:p>
            <a:pPr marL="742950" lvl="0" indent="-742950">
              <a:buFont typeface="+mj-lt"/>
              <a:buAutoNum type="alphaUcPeriod"/>
            </a:pPr>
            <a:r>
              <a:rPr lang="en-US" dirty="0" smtClean="0">
                <a:effectLst/>
              </a:rPr>
              <a:t>Combined </a:t>
            </a:r>
            <a:r>
              <a:rPr lang="en-US" dirty="0">
                <a:effectLst/>
              </a:rPr>
              <a:t>Matrix and Timing Differences of </a:t>
            </a:r>
            <a:r>
              <a:rPr lang="en-US" dirty="0" smtClean="0">
                <a:effectLst/>
              </a:rPr>
              <a:t>Shock Impacts</a:t>
            </a:r>
          </a:p>
          <a:p>
            <a:pPr marL="742950" lvl="0" indent="-742950">
              <a:buFont typeface="+mj-lt"/>
              <a:buAutoNum type="alphaUcPeriod"/>
            </a:pPr>
            <a:r>
              <a:rPr lang="en-US" dirty="0" smtClean="0">
                <a:effectLst/>
              </a:rPr>
              <a:t>Identify </a:t>
            </a:r>
            <a:r>
              <a:rPr lang="en-US" dirty="0">
                <a:effectLst/>
              </a:rPr>
              <a:t>Additional Unusual </a:t>
            </a:r>
            <a:r>
              <a:rPr lang="en-US" dirty="0" smtClean="0">
                <a:effectLst/>
              </a:rPr>
              <a:t>Shocks </a:t>
            </a:r>
          </a:p>
          <a:p>
            <a:pPr marL="742950" lvl="0" indent="-742950">
              <a:buFont typeface="+mj-lt"/>
              <a:buAutoNum type="alphaUcPeriod"/>
            </a:pPr>
            <a:r>
              <a:rPr lang="en-US" dirty="0" smtClean="0">
                <a:effectLst/>
              </a:rPr>
              <a:t>Synthesize </a:t>
            </a:r>
            <a:r>
              <a:rPr lang="en-US" dirty="0">
                <a:effectLst/>
              </a:rPr>
              <a:t>Impacts and Timing of Additional </a:t>
            </a:r>
            <a:r>
              <a:rPr lang="en-US" dirty="0" smtClean="0">
                <a:effectLst/>
              </a:rPr>
              <a:t>Shocks</a:t>
            </a:r>
          </a:p>
          <a:p>
            <a:pPr marL="742950" lvl="0" indent="-742950">
              <a:buFont typeface="+mj-lt"/>
              <a:buAutoNum type="alphaUcPeriod"/>
            </a:pPr>
            <a:r>
              <a:rPr lang="en-US" dirty="0" smtClean="0">
                <a:effectLst/>
              </a:rPr>
              <a:t>Add </a:t>
            </a:r>
            <a:r>
              <a:rPr lang="en-US" dirty="0">
                <a:effectLst/>
              </a:rPr>
              <a:t>any </a:t>
            </a:r>
            <a:r>
              <a:rPr lang="en-US" dirty="0" smtClean="0">
                <a:effectLst/>
              </a:rPr>
              <a:t>area-level structural </a:t>
            </a:r>
            <a:r>
              <a:rPr lang="en-US" dirty="0">
                <a:effectLst/>
              </a:rPr>
              <a:t>changes that impact overall food security </a:t>
            </a:r>
            <a:r>
              <a:rPr lang="en-US" dirty="0" smtClean="0">
                <a:effectLst/>
              </a:rPr>
              <a:t>conditions </a:t>
            </a:r>
          </a:p>
          <a:p>
            <a:pPr marL="742950" lvl="0" indent="-742950">
              <a:buFont typeface="+mj-lt"/>
              <a:buAutoNum type="alphaUcPeriod"/>
            </a:pPr>
            <a:r>
              <a:rPr lang="en-US" dirty="0" smtClean="0">
                <a:effectLst/>
              </a:rPr>
              <a:t>Assign </a:t>
            </a:r>
            <a:r>
              <a:rPr lang="en-US" dirty="0">
                <a:effectLst/>
              </a:rPr>
              <a:t>a </a:t>
            </a:r>
            <a:r>
              <a:rPr lang="en-US" dirty="0" smtClean="0">
                <a:effectLst/>
              </a:rPr>
              <a:t>Conclusion </a:t>
            </a:r>
            <a:r>
              <a:rPr lang="en-US" dirty="0">
                <a:effectLst/>
              </a:rPr>
              <a:t>for the </a:t>
            </a:r>
            <a:r>
              <a:rPr lang="en-US" dirty="0" smtClean="0">
                <a:effectLst/>
              </a:rPr>
              <a:t>Area – automated if using ISS</a:t>
            </a:r>
            <a:endParaRPr lang="en-US" dirty="0"/>
          </a:p>
        </p:txBody>
      </p:sp>
      <p:sp>
        <p:nvSpPr>
          <p:cNvPr id="4" name="Slide Number Placeholder 3"/>
          <p:cNvSpPr>
            <a:spLocks noGrp="1"/>
          </p:cNvSpPr>
          <p:nvPr>
            <p:ph type="sldNum" sz="quarter" idx="4"/>
          </p:nvPr>
        </p:nvSpPr>
        <p:spPr/>
        <p:txBody>
          <a:bodyPr/>
          <a:lstStyle/>
          <a:p>
            <a:pPr>
              <a:defRPr/>
            </a:pPr>
            <a:fld id="{A2B0062C-FEAD-43E6-A3C0-F5F6CEBB2A3C}" type="slidenum">
              <a:rPr lang="en-US" smtClean="0">
                <a:solidFill>
                  <a:prstClr val="white"/>
                </a:solidFill>
              </a:rPr>
              <a:pPr>
                <a:defRPr/>
              </a:pPr>
              <a:t>16</a:t>
            </a:fld>
            <a:endParaRPr lang="en-US">
              <a:solidFill>
                <a:prstClr val="white"/>
              </a:solidFill>
            </a:endParaRPr>
          </a:p>
        </p:txBody>
      </p:sp>
    </p:spTree>
    <p:extLst>
      <p:ext uri="{BB962C8B-B14F-4D97-AF65-F5344CB8AC3E}">
        <p14:creationId xmlns="" xmlns:p14="http://schemas.microsoft.com/office/powerpoint/2010/main" val="33617692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Tool for Part II: NECs for Area </a:t>
            </a:r>
            <a:endParaRPr lang="en-US" dirty="0"/>
          </a:p>
        </p:txBody>
      </p:sp>
      <p:sp>
        <p:nvSpPr>
          <p:cNvPr id="4" name="Slide Number Placeholder 3"/>
          <p:cNvSpPr>
            <a:spLocks noGrp="1"/>
          </p:cNvSpPr>
          <p:nvPr>
            <p:ph type="sldNum" sz="quarter" idx="4"/>
          </p:nvPr>
        </p:nvSpPr>
        <p:spPr/>
        <p:txBody>
          <a:bodyPr/>
          <a:lstStyle/>
          <a:p>
            <a:pPr>
              <a:defRPr/>
            </a:pPr>
            <a:fld id="{A2B0062C-FEAD-43E6-A3C0-F5F6CEBB2A3C}" type="slidenum">
              <a:rPr lang="en-US" smtClean="0">
                <a:solidFill>
                  <a:prstClr val="white"/>
                </a:solidFill>
              </a:rPr>
              <a:pPr>
                <a:defRPr/>
              </a:pPr>
              <a:t>17</a:t>
            </a:fld>
            <a:endParaRPr lang="en-US">
              <a:solidFill>
                <a:prstClr val="white"/>
              </a:solidFill>
            </a:endParaRPr>
          </a:p>
        </p:txBody>
      </p:sp>
      <p:pic>
        <p:nvPicPr>
          <p:cNvPr id="512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28364" y="1981200"/>
            <a:ext cx="8887267" cy="150631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Rectangle 2"/>
          <p:cNvSpPr/>
          <p:nvPr/>
        </p:nvSpPr>
        <p:spPr>
          <a:xfrm>
            <a:off x="569686" y="1381780"/>
            <a:ext cx="4919937" cy="523220"/>
          </a:xfrm>
          <a:prstGeom prst="rect">
            <a:avLst/>
          </a:prstGeom>
        </p:spPr>
        <p:txBody>
          <a:bodyPr wrap="none">
            <a:spAutoFit/>
          </a:bodyPr>
          <a:lstStyle/>
          <a:p>
            <a:pPr lvl="0"/>
            <a:r>
              <a:rPr lang="en-US" sz="2800" dirty="0">
                <a:solidFill>
                  <a:schemeClr val="bg1"/>
                </a:solidFill>
              </a:rPr>
              <a:t>Synthesize National Impacts: </a:t>
            </a:r>
          </a:p>
        </p:txBody>
      </p:sp>
      <p:sp>
        <p:nvSpPr>
          <p:cNvPr id="5" name="Rectangle 4"/>
          <p:cNvSpPr/>
          <p:nvPr/>
        </p:nvSpPr>
        <p:spPr>
          <a:xfrm>
            <a:off x="533400" y="3733800"/>
            <a:ext cx="7924800" cy="2800767"/>
          </a:xfrm>
          <a:prstGeom prst="rect">
            <a:avLst/>
          </a:prstGeom>
        </p:spPr>
        <p:txBody>
          <a:bodyPr wrap="square">
            <a:spAutoFit/>
          </a:bodyPr>
          <a:lstStyle/>
          <a:p>
            <a:pPr marL="342900" lvl="0" indent="-342900">
              <a:buFont typeface="Arial" panose="020B0604020202020204" pitchFamily="34" charset="0"/>
              <a:buChar char="•"/>
            </a:pPr>
            <a:r>
              <a:rPr lang="en-US" sz="2000" dirty="0">
                <a:solidFill>
                  <a:schemeClr val="bg1"/>
                </a:solidFill>
              </a:rPr>
              <a:t>The ISS will automatically generate a row </a:t>
            </a:r>
            <a:r>
              <a:rPr lang="en-US" sz="2000" dirty="0" smtClean="0">
                <a:solidFill>
                  <a:schemeClr val="bg1"/>
                </a:solidFill>
              </a:rPr>
              <a:t>(A) that </a:t>
            </a:r>
            <a:r>
              <a:rPr lang="en-US" sz="2000" dirty="0">
                <a:solidFill>
                  <a:schemeClr val="bg1"/>
                </a:solidFill>
              </a:rPr>
              <a:t>identifies all quarters of a year during which the country </a:t>
            </a:r>
            <a:r>
              <a:rPr lang="en-US" sz="2000" dirty="0" smtClean="0">
                <a:solidFill>
                  <a:schemeClr val="bg1"/>
                </a:solidFill>
              </a:rPr>
              <a:t>experienced </a:t>
            </a:r>
            <a:r>
              <a:rPr lang="en-US" sz="2000" dirty="0">
                <a:solidFill>
                  <a:schemeClr val="bg1"/>
                </a:solidFill>
              </a:rPr>
              <a:t>impacts of unusual shocks over the previous 10 years, based on the </a:t>
            </a:r>
            <a:r>
              <a:rPr lang="en-US" sz="2000" dirty="0" smtClean="0">
                <a:solidFill>
                  <a:schemeClr val="bg1"/>
                </a:solidFill>
              </a:rPr>
              <a:t>analysis </a:t>
            </a:r>
            <a:r>
              <a:rPr lang="en-US" sz="2000" dirty="0">
                <a:solidFill>
                  <a:schemeClr val="bg1"/>
                </a:solidFill>
              </a:rPr>
              <a:t>of impacts of individual shocks. </a:t>
            </a:r>
            <a:endParaRPr lang="en-US" sz="2000" dirty="0" smtClean="0">
              <a:solidFill>
                <a:schemeClr val="bg1"/>
              </a:solidFill>
            </a:endParaRPr>
          </a:p>
          <a:p>
            <a:pPr marL="342900" lvl="0" indent="-342900">
              <a:buFont typeface="Arial" panose="020B0604020202020204" pitchFamily="34" charset="0"/>
              <a:buChar char="•"/>
            </a:pPr>
            <a:r>
              <a:rPr lang="en-US" sz="2000" dirty="0" smtClean="0">
                <a:solidFill>
                  <a:schemeClr val="bg1"/>
                </a:solidFill>
              </a:rPr>
              <a:t>If </a:t>
            </a:r>
            <a:r>
              <a:rPr lang="en-US" sz="2000" dirty="0">
                <a:solidFill>
                  <a:schemeClr val="bg1"/>
                </a:solidFill>
              </a:rPr>
              <a:t>analysts are using the Word version of the Analysis </a:t>
            </a:r>
            <a:r>
              <a:rPr lang="en-US" sz="2000" dirty="0" smtClean="0">
                <a:solidFill>
                  <a:schemeClr val="bg1"/>
                </a:solidFill>
              </a:rPr>
              <a:t>Worksheet, </a:t>
            </a:r>
            <a:r>
              <a:rPr lang="en-US" sz="2000" dirty="0">
                <a:solidFill>
                  <a:schemeClr val="bg1"/>
                </a:solidFill>
              </a:rPr>
              <a:t>this row has to be manually filled in by copying Row B: ‘Synthesis of Impacts’ from the National Shocks Matrix. </a:t>
            </a:r>
            <a:endParaRPr lang="en-US" sz="2000" dirty="0" smtClean="0">
              <a:solidFill>
                <a:schemeClr val="bg1"/>
              </a:solidFill>
            </a:endParaRPr>
          </a:p>
          <a:p>
            <a:pPr lvl="0"/>
            <a:endParaRPr lang="en-US" dirty="0">
              <a:solidFill>
                <a:schemeClr val="bg1"/>
              </a:solidFill>
            </a:endParaRPr>
          </a:p>
          <a:p>
            <a:pPr lvl="0"/>
            <a:endParaRPr lang="en-US" dirty="0">
              <a:solidFill>
                <a:schemeClr val="bg1"/>
              </a:solidFill>
            </a:endParaRPr>
          </a:p>
        </p:txBody>
      </p:sp>
    </p:spTree>
    <p:extLst>
      <p:ext uri="{BB962C8B-B14F-4D97-AF65-F5344CB8AC3E}">
        <p14:creationId xmlns="" xmlns:p14="http://schemas.microsoft.com/office/powerpoint/2010/main" val="30639407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305800" cy="1112838"/>
          </a:xfrm>
        </p:spPr>
        <p:txBody>
          <a:bodyPr/>
          <a:lstStyle/>
          <a:p>
            <a:r>
              <a:rPr lang="en-US" sz="2800" dirty="0" smtClean="0">
                <a:effectLst/>
              </a:rPr>
              <a:t>Combined </a:t>
            </a:r>
            <a:r>
              <a:rPr lang="en-US" sz="2800" dirty="0">
                <a:effectLst/>
              </a:rPr>
              <a:t>Matrix and Timing Differences of </a:t>
            </a:r>
            <a:r>
              <a:rPr lang="en-US" sz="2800" dirty="0" smtClean="0">
                <a:effectLst/>
              </a:rPr>
              <a:t>Shock Impacts</a:t>
            </a:r>
            <a:endParaRPr lang="en-US" sz="2800" dirty="0"/>
          </a:p>
        </p:txBody>
      </p:sp>
      <p:sp>
        <p:nvSpPr>
          <p:cNvPr id="3" name="Content Placeholder 2"/>
          <p:cNvSpPr>
            <a:spLocks noGrp="1"/>
          </p:cNvSpPr>
          <p:nvPr>
            <p:ph idx="1"/>
          </p:nvPr>
        </p:nvSpPr>
        <p:spPr>
          <a:xfrm>
            <a:off x="457200" y="1143000"/>
            <a:ext cx="8229600" cy="2895600"/>
          </a:xfrm>
        </p:spPr>
        <p:txBody>
          <a:bodyPr>
            <a:normAutofit fontScale="85000" lnSpcReduction="10000"/>
          </a:bodyPr>
          <a:lstStyle/>
          <a:p>
            <a:pPr lvl="0"/>
            <a:r>
              <a:rPr lang="en-US" sz="2200" dirty="0">
                <a:effectLst/>
              </a:rPr>
              <a:t>Identify differences in timing of impacts of </a:t>
            </a:r>
            <a:r>
              <a:rPr lang="en-US" sz="2200" dirty="0" smtClean="0">
                <a:effectLst/>
              </a:rPr>
              <a:t>national shocks during </a:t>
            </a:r>
            <a:r>
              <a:rPr lang="en-US" sz="2200" dirty="0">
                <a:effectLst/>
              </a:rPr>
              <a:t>the previous 10 years. If the timing of the impacts of shocks identified nationally was different in the area of analysis, the analysts should identify timing differences and include a brief description of them. </a:t>
            </a:r>
            <a:endParaRPr lang="en-US" sz="2200" dirty="0" smtClean="0">
              <a:effectLst/>
            </a:endParaRPr>
          </a:p>
          <a:p>
            <a:pPr lvl="1"/>
            <a:r>
              <a:rPr lang="en-US" sz="1800" dirty="0" smtClean="0">
                <a:effectLst/>
              </a:rPr>
              <a:t>For </a:t>
            </a:r>
            <a:r>
              <a:rPr lang="en-US" sz="1800" dirty="0">
                <a:effectLst/>
              </a:rPr>
              <a:t>example, if a certain area in the Central Africa Republic did not suffer from the impacts of the resurgence of violence in 2013/14, this should be noted here. </a:t>
            </a:r>
            <a:endParaRPr lang="en-US" sz="1800" dirty="0" smtClean="0">
              <a:effectLst/>
            </a:endParaRPr>
          </a:p>
          <a:p>
            <a:r>
              <a:rPr lang="en-US" sz="2200" dirty="0" smtClean="0">
                <a:effectLst/>
              </a:rPr>
              <a:t>Relatedly</a:t>
            </a:r>
            <a:r>
              <a:rPr lang="en-US" sz="2200" dirty="0">
                <a:effectLst/>
              </a:rPr>
              <a:t>, some impacts of shocks noted nationally may last longer in areas directly hit by it. </a:t>
            </a:r>
            <a:endParaRPr lang="en-US" sz="2200" dirty="0" smtClean="0">
              <a:effectLst/>
            </a:endParaRPr>
          </a:p>
          <a:p>
            <a:pPr lvl="1"/>
            <a:r>
              <a:rPr lang="en-US" sz="1800" dirty="0" smtClean="0">
                <a:effectLst/>
              </a:rPr>
              <a:t>For </a:t>
            </a:r>
            <a:r>
              <a:rPr lang="en-US" sz="1800" dirty="0">
                <a:effectLst/>
              </a:rPr>
              <a:t>example, areas hit directly by the tsunami in Indonesia may have suffered from the impacts of the shock for a longer time period than the country as a whole. These differences should also be noted here. </a:t>
            </a:r>
          </a:p>
          <a:p>
            <a:endParaRPr lang="en-US" dirty="0"/>
          </a:p>
        </p:txBody>
      </p:sp>
      <p:sp>
        <p:nvSpPr>
          <p:cNvPr id="4" name="Slide Number Placeholder 3"/>
          <p:cNvSpPr>
            <a:spLocks noGrp="1"/>
          </p:cNvSpPr>
          <p:nvPr>
            <p:ph type="sldNum" sz="quarter" idx="4"/>
          </p:nvPr>
        </p:nvSpPr>
        <p:spPr/>
        <p:txBody>
          <a:bodyPr/>
          <a:lstStyle/>
          <a:p>
            <a:pPr>
              <a:defRPr/>
            </a:pPr>
            <a:fld id="{A2B0062C-FEAD-43E6-A3C0-F5F6CEBB2A3C}" type="slidenum">
              <a:rPr lang="en-US" smtClean="0">
                <a:solidFill>
                  <a:prstClr val="white"/>
                </a:solidFill>
              </a:rPr>
              <a:pPr>
                <a:defRPr/>
              </a:pPr>
              <a:t>18</a:t>
            </a:fld>
            <a:endParaRPr lang="en-US">
              <a:solidFill>
                <a:prstClr val="white"/>
              </a:solidFill>
            </a:endParaRPr>
          </a:p>
        </p:txBody>
      </p:sp>
      <p:pic>
        <p:nvPicPr>
          <p:cNvPr id="717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78453" y="5029200"/>
            <a:ext cx="5200650" cy="214312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83696" y="3948111"/>
            <a:ext cx="8915400" cy="94297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20860972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63562"/>
            <a:ext cx="8305800" cy="1189038"/>
          </a:xfrm>
        </p:spPr>
        <p:txBody>
          <a:bodyPr/>
          <a:lstStyle/>
          <a:p>
            <a:pPr lvl="0"/>
            <a:r>
              <a:rPr lang="en-US" sz="4000" dirty="0">
                <a:effectLst/>
              </a:rPr>
              <a:t>Identify Additional Unusual Shocks </a:t>
            </a:r>
            <a:r>
              <a:rPr lang="en-US" sz="4000" dirty="0" smtClean="0">
                <a:effectLst/>
              </a:rPr>
              <a:t>at Area Level</a:t>
            </a:r>
            <a:r>
              <a:rPr lang="en-US" dirty="0">
                <a:effectLst/>
              </a:rPr>
              <a:t/>
            </a:r>
            <a:br>
              <a:rPr lang="en-US" dirty="0">
                <a:effectLst/>
              </a:rPr>
            </a:br>
            <a:endParaRPr lang="en-GB" dirty="0"/>
          </a:p>
        </p:txBody>
      </p:sp>
      <p:sp>
        <p:nvSpPr>
          <p:cNvPr id="3" name="Content Placeholder 2"/>
          <p:cNvSpPr>
            <a:spLocks noGrp="1"/>
          </p:cNvSpPr>
          <p:nvPr>
            <p:ph idx="1"/>
          </p:nvPr>
        </p:nvSpPr>
        <p:spPr>
          <a:xfrm>
            <a:off x="446314" y="1828800"/>
            <a:ext cx="8229600" cy="3124200"/>
          </a:xfrm>
        </p:spPr>
        <p:txBody>
          <a:bodyPr>
            <a:normAutofit fontScale="77500" lnSpcReduction="20000"/>
          </a:bodyPr>
          <a:lstStyle/>
          <a:p>
            <a:r>
              <a:rPr lang="en-US" dirty="0" smtClean="0">
                <a:effectLst/>
              </a:rPr>
              <a:t>The analysis area may have faced additional unusual shocks that had a significant impact on food security situation even if no other area or the country as a whole was not affected. </a:t>
            </a:r>
          </a:p>
          <a:p>
            <a:r>
              <a:rPr lang="en-US" dirty="0" smtClean="0">
                <a:effectLst/>
              </a:rPr>
              <a:t>The timing of the occurrence and impact of these shocks are identified here (row C), as a result of discussions and conclusions reached by the analysis team</a:t>
            </a:r>
          </a:p>
          <a:p>
            <a:pPr marL="0" indent="0">
              <a:buNone/>
            </a:pPr>
            <a:endParaRPr lang="en-GB" dirty="0">
              <a:effectLst/>
            </a:endParaRPr>
          </a:p>
        </p:txBody>
      </p:sp>
      <p:sp>
        <p:nvSpPr>
          <p:cNvPr id="4" name="Slide Number Placeholder 3"/>
          <p:cNvSpPr>
            <a:spLocks noGrp="1"/>
          </p:cNvSpPr>
          <p:nvPr>
            <p:ph type="sldNum" sz="quarter" idx="4"/>
          </p:nvPr>
        </p:nvSpPr>
        <p:spPr/>
        <p:txBody>
          <a:bodyPr/>
          <a:lstStyle/>
          <a:p>
            <a:pPr>
              <a:defRPr/>
            </a:pPr>
            <a:fld id="{A2B0062C-FEAD-43E6-A3C0-F5F6CEBB2A3C}" type="slidenum">
              <a:rPr lang="en-US" smtClean="0">
                <a:solidFill>
                  <a:prstClr val="white"/>
                </a:solidFill>
              </a:rPr>
              <a:pPr>
                <a:defRPr/>
              </a:pPr>
              <a:t>19</a:t>
            </a:fld>
            <a:endParaRPr lang="en-US">
              <a:solidFill>
                <a:prstClr val="white"/>
              </a:solidFill>
            </a:endParaRPr>
          </a:p>
        </p:txBody>
      </p:sp>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2400" y="5114925"/>
            <a:ext cx="8817429" cy="105727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892222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189038"/>
          </a:xfrm>
        </p:spPr>
        <p:txBody>
          <a:bodyPr/>
          <a:lstStyle/>
          <a:p>
            <a:r>
              <a:rPr lang="en-US" sz="4800" dirty="0" smtClean="0"/>
              <a:t>Learning Objectives</a:t>
            </a:r>
            <a:endParaRPr lang="en-US" sz="4800" dirty="0"/>
          </a:p>
        </p:txBody>
      </p:sp>
      <p:sp>
        <p:nvSpPr>
          <p:cNvPr id="3" name="Content Placeholder 2"/>
          <p:cNvSpPr>
            <a:spLocks noGrp="1"/>
          </p:cNvSpPr>
          <p:nvPr>
            <p:ph idx="1"/>
          </p:nvPr>
        </p:nvSpPr>
        <p:spPr>
          <a:xfrm>
            <a:off x="762000" y="1798637"/>
            <a:ext cx="8229600" cy="4525963"/>
          </a:xfrm>
        </p:spPr>
        <p:txBody>
          <a:bodyPr>
            <a:normAutofit fontScale="92500" lnSpcReduction="10000"/>
          </a:bodyPr>
          <a:lstStyle/>
          <a:p>
            <a:pPr>
              <a:spcBef>
                <a:spcPts val="1200"/>
              </a:spcBef>
              <a:spcAft>
                <a:spcPts val="1200"/>
              </a:spcAft>
              <a:buNone/>
            </a:pPr>
            <a:r>
              <a:rPr lang="en-US" sz="2800" dirty="0" smtClean="0"/>
              <a:t>By the end of this session you will be able to:</a:t>
            </a:r>
          </a:p>
          <a:p>
            <a:pPr>
              <a:spcBef>
                <a:spcPts val="1200"/>
              </a:spcBef>
              <a:spcAft>
                <a:spcPts val="1200"/>
              </a:spcAft>
            </a:pPr>
            <a:r>
              <a:rPr lang="en-US" sz="2800" dirty="0" smtClean="0"/>
              <a:t>Recall what are Non-Exceptional Circumstances (NECs)</a:t>
            </a:r>
          </a:p>
          <a:p>
            <a:pPr>
              <a:spcBef>
                <a:spcPts val="1200"/>
              </a:spcBef>
              <a:spcAft>
                <a:spcPts val="1200"/>
              </a:spcAft>
            </a:pPr>
            <a:r>
              <a:rPr lang="en-US" sz="2800" dirty="0" smtClean="0"/>
              <a:t>Recall the importance of NECs for IPC Chronic Analysis</a:t>
            </a:r>
          </a:p>
          <a:p>
            <a:pPr>
              <a:spcBef>
                <a:spcPts val="1200"/>
              </a:spcBef>
              <a:spcAft>
                <a:spcPts val="1200"/>
              </a:spcAft>
            </a:pPr>
            <a:r>
              <a:rPr lang="en-US" sz="2800" dirty="0" smtClean="0"/>
              <a:t>Describe the two parts of the process to identify NECs</a:t>
            </a:r>
          </a:p>
          <a:p>
            <a:pPr>
              <a:spcBef>
                <a:spcPts val="1200"/>
              </a:spcBef>
              <a:spcAft>
                <a:spcPts val="1200"/>
              </a:spcAft>
            </a:pPr>
            <a:r>
              <a:rPr lang="en-US" sz="2800" dirty="0" smtClean="0"/>
              <a:t>Explain the tool and procedures for the identification of Non-Exceptional Circumstances</a:t>
            </a:r>
          </a:p>
        </p:txBody>
      </p:sp>
      <p:sp>
        <p:nvSpPr>
          <p:cNvPr id="6" name="Slide Number Placeholder 5"/>
          <p:cNvSpPr>
            <a:spLocks noGrp="1"/>
          </p:cNvSpPr>
          <p:nvPr>
            <p:ph type="sldNum" sz="quarter" idx="4"/>
          </p:nvPr>
        </p:nvSpPr>
        <p:spPr/>
        <p:txBody>
          <a:bodyPr/>
          <a:lstStyle/>
          <a:p>
            <a:pPr>
              <a:defRPr/>
            </a:pPr>
            <a:fld id="{A2B0062C-FEAD-43E6-A3C0-F5F6CEBB2A3C}" type="slidenum">
              <a:rPr lang="en-US" smtClean="0"/>
              <a:pPr>
                <a:defRPr/>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Synthesize Impacts and Timing of Additional Shocks</a:t>
            </a:r>
          </a:p>
        </p:txBody>
      </p:sp>
      <p:sp>
        <p:nvSpPr>
          <p:cNvPr id="4" name="Slide Number Placeholder 3"/>
          <p:cNvSpPr>
            <a:spLocks noGrp="1"/>
          </p:cNvSpPr>
          <p:nvPr>
            <p:ph type="sldNum" sz="quarter" idx="4"/>
          </p:nvPr>
        </p:nvSpPr>
        <p:spPr/>
        <p:txBody>
          <a:bodyPr/>
          <a:lstStyle/>
          <a:p>
            <a:pPr>
              <a:defRPr/>
            </a:pPr>
            <a:fld id="{A2B0062C-FEAD-43E6-A3C0-F5F6CEBB2A3C}" type="slidenum">
              <a:rPr lang="en-US" smtClean="0">
                <a:solidFill>
                  <a:prstClr val="white"/>
                </a:solidFill>
              </a:rPr>
              <a:pPr>
                <a:defRPr/>
              </a:pPr>
              <a:t>20</a:t>
            </a:fld>
            <a:endParaRPr lang="en-US">
              <a:solidFill>
                <a:prstClr val="white"/>
              </a:solidFill>
            </a:endParaRPr>
          </a:p>
        </p:txBody>
      </p:sp>
      <p:pic>
        <p:nvPicPr>
          <p:cNvPr id="819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105400" y="4093581"/>
            <a:ext cx="3916589" cy="261105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0715" y="4093581"/>
            <a:ext cx="4786085" cy="265491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Rectangle 4"/>
          <p:cNvSpPr/>
          <p:nvPr/>
        </p:nvSpPr>
        <p:spPr>
          <a:xfrm>
            <a:off x="487589" y="1524000"/>
            <a:ext cx="8229600" cy="2308324"/>
          </a:xfrm>
          <a:prstGeom prst="rect">
            <a:avLst/>
          </a:prstGeom>
        </p:spPr>
        <p:txBody>
          <a:bodyPr wrap="square">
            <a:spAutoFit/>
          </a:bodyPr>
          <a:lstStyle/>
          <a:p>
            <a:pPr marL="285750" lvl="0" indent="-285750">
              <a:buFont typeface="Arial" panose="020B0604020202020204" pitchFamily="34" charset="0"/>
              <a:buChar char="•"/>
            </a:pPr>
            <a:r>
              <a:rPr lang="en-US" dirty="0" smtClean="0"/>
              <a:t>The </a:t>
            </a:r>
            <a:r>
              <a:rPr lang="en-US" dirty="0"/>
              <a:t>ISS will automatically generate a row that identifies all quarters during which the area experienced the </a:t>
            </a:r>
            <a:r>
              <a:rPr lang="en-US" dirty="0" smtClean="0"/>
              <a:t>impacts </a:t>
            </a:r>
            <a:r>
              <a:rPr lang="en-US" dirty="0"/>
              <a:t>of unusual shocks over the previous 10 years based on 1) any revision to timing of impacts from National Shocks for the area under analysis, where applicable (row B) and 2) additional impacts of shocks at the area of analysis (row C). </a:t>
            </a:r>
            <a:endParaRPr lang="en-US" dirty="0" smtClean="0"/>
          </a:p>
          <a:p>
            <a:pPr marL="285750" lvl="0" indent="-285750">
              <a:buFont typeface="Arial" panose="020B0604020202020204" pitchFamily="34" charset="0"/>
              <a:buChar char="•"/>
            </a:pPr>
            <a:r>
              <a:rPr lang="en-US" dirty="0" smtClean="0"/>
              <a:t>If </a:t>
            </a:r>
            <a:r>
              <a:rPr lang="en-US" dirty="0"/>
              <a:t>analysts are using the Word version of the Analysis </a:t>
            </a:r>
            <a:r>
              <a:rPr lang="en-US" dirty="0" smtClean="0"/>
              <a:t>Worksheet, </a:t>
            </a:r>
            <a:r>
              <a:rPr lang="en-US" dirty="0"/>
              <a:t>this row has to be manually created by highlighting all quarters in which the impacts of any shocks in row B and row C of Step 3 were felt. </a:t>
            </a:r>
          </a:p>
        </p:txBody>
      </p:sp>
    </p:spTree>
    <p:extLst>
      <p:ext uri="{BB962C8B-B14F-4D97-AF65-F5344CB8AC3E}">
        <p14:creationId xmlns="" xmlns:p14="http://schemas.microsoft.com/office/powerpoint/2010/main" val="29528177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effectLst/>
              </a:rPr>
              <a:t>Add any structural changes that impact overall food security conditions</a:t>
            </a:r>
            <a:endParaRPr lang="en-US" sz="3200" dirty="0"/>
          </a:p>
        </p:txBody>
      </p:sp>
      <p:sp>
        <p:nvSpPr>
          <p:cNvPr id="3" name="Content Placeholder 2"/>
          <p:cNvSpPr>
            <a:spLocks noGrp="1"/>
          </p:cNvSpPr>
          <p:nvPr>
            <p:ph idx="1"/>
          </p:nvPr>
        </p:nvSpPr>
        <p:spPr>
          <a:xfrm>
            <a:off x="457200" y="1600200"/>
            <a:ext cx="8229600" cy="3352800"/>
          </a:xfrm>
        </p:spPr>
        <p:txBody>
          <a:bodyPr>
            <a:normAutofit fontScale="70000" lnSpcReduction="20000"/>
          </a:bodyPr>
          <a:lstStyle/>
          <a:p>
            <a:r>
              <a:rPr lang="en-US" dirty="0" smtClean="0">
                <a:effectLst/>
              </a:rPr>
              <a:t>In the rare </a:t>
            </a:r>
            <a:r>
              <a:rPr lang="en-US" dirty="0">
                <a:effectLst/>
              </a:rPr>
              <a:t>case that a structural change occurs only at a sub-national level, analysts should add these structural changes to the area-specific </a:t>
            </a:r>
            <a:r>
              <a:rPr lang="en-US" dirty="0" smtClean="0">
                <a:effectLst/>
              </a:rPr>
              <a:t>analysis of non-exceptional circumstances. </a:t>
            </a:r>
          </a:p>
          <a:p>
            <a:r>
              <a:rPr lang="en-US" dirty="0" smtClean="0">
                <a:effectLst/>
              </a:rPr>
              <a:t>If </a:t>
            </a:r>
            <a:r>
              <a:rPr lang="en-US" dirty="0">
                <a:effectLst/>
              </a:rPr>
              <a:t>a locally specific structural change is seen in the </a:t>
            </a:r>
            <a:r>
              <a:rPr lang="en-US" dirty="0" smtClean="0">
                <a:effectLst/>
              </a:rPr>
              <a:t>area, </a:t>
            </a:r>
            <a:r>
              <a:rPr lang="en-US" dirty="0">
                <a:effectLst/>
              </a:rPr>
              <a:t>these changes need to be identified so that evidence collected before the shift is not directly compared against the Reference Table, </a:t>
            </a:r>
            <a:r>
              <a:rPr lang="en-US" dirty="0" smtClean="0">
                <a:effectLst/>
              </a:rPr>
              <a:t>(</a:t>
            </a:r>
            <a:r>
              <a:rPr lang="en-US" dirty="0">
                <a:effectLst/>
              </a:rPr>
              <a:t>refer to Box 9 </a:t>
            </a:r>
            <a:r>
              <a:rPr lang="en-US" dirty="0" smtClean="0">
                <a:effectLst/>
              </a:rPr>
              <a:t>in the Manual Addendum for </a:t>
            </a:r>
            <a:r>
              <a:rPr lang="en-US" dirty="0">
                <a:effectLst/>
              </a:rPr>
              <a:t>discussion on how IPC analyses structural changes).</a:t>
            </a:r>
          </a:p>
          <a:p>
            <a:pPr marL="0" indent="0">
              <a:buNone/>
            </a:pPr>
            <a:endParaRPr lang="en-US" dirty="0"/>
          </a:p>
        </p:txBody>
      </p:sp>
      <p:sp>
        <p:nvSpPr>
          <p:cNvPr id="4" name="Slide Number Placeholder 3"/>
          <p:cNvSpPr>
            <a:spLocks noGrp="1"/>
          </p:cNvSpPr>
          <p:nvPr>
            <p:ph type="sldNum" sz="quarter" idx="4"/>
          </p:nvPr>
        </p:nvSpPr>
        <p:spPr/>
        <p:txBody>
          <a:bodyPr/>
          <a:lstStyle/>
          <a:p>
            <a:pPr>
              <a:defRPr/>
            </a:pPr>
            <a:fld id="{A2B0062C-FEAD-43E6-A3C0-F5F6CEBB2A3C}" type="slidenum">
              <a:rPr lang="en-US" smtClean="0">
                <a:solidFill>
                  <a:prstClr val="white"/>
                </a:solidFill>
              </a:rPr>
              <a:pPr>
                <a:defRPr/>
              </a:pPr>
              <a:t>21</a:t>
            </a:fld>
            <a:endParaRPr lang="en-US">
              <a:solidFill>
                <a:prstClr val="white"/>
              </a:solidFill>
            </a:endParaRPr>
          </a:p>
        </p:txBody>
      </p:sp>
      <p:pic>
        <p:nvPicPr>
          <p:cNvPr id="921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6200" y="5105400"/>
            <a:ext cx="8915400" cy="12954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9105773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effectLst/>
              </a:rPr>
              <a:t>Assign </a:t>
            </a:r>
            <a:r>
              <a:rPr lang="en-US" sz="3600" dirty="0" smtClean="0">
                <a:effectLst/>
              </a:rPr>
              <a:t>a Conclusion on Quarters </a:t>
            </a:r>
            <a:r>
              <a:rPr lang="en-US" sz="3600" dirty="0">
                <a:effectLst/>
              </a:rPr>
              <a:t>for the Area</a:t>
            </a:r>
            <a:endParaRPr lang="en-US" sz="3600" dirty="0"/>
          </a:p>
        </p:txBody>
      </p:sp>
      <p:sp>
        <p:nvSpPr>
          <p:cNvPr id="3" name="Content Placeholder 2"/>
          <p:cNvSpPr>
            <a:spLocks noGrp="1"/>
          </p:cNvSpPr>
          <p:nvPr>
            <p:ph idx="1"/>
          </p:nvPr>
        </p:nvSpPr>
        <p:spPr>
          <a:xfrm>
            <a:off x="457200" y="1752600"/>
            <a:ext cx="8229600" cy="3657600"/>
          </a:xfrm>
        </p:spPr>
        <p:txBody>
          <a:bodyPr>
            <a:normAutofit fontScale="77500" lnSpcReduction="20000"/>
          </a:bodyPr>
          <a:lstStyle/>
          <a:p>
            <a:pPr lvl="0"/>
            <a:r>
              <a:rPr lang="en-US" dirty="0" smtClean="0">
                <a:effectLst/>
              </a:rPr>
              <a:t>Conclude</a:t>
            </a:r>
            <a:r>
              <a:rPr lang="en-US" dirty="0">
                <a:effectLst/>
              </a:rPr>
              <a:t>, for each </a:t>
            </a:r>
            <a:r>
              <a:rPr lang="en-US" dirty="0" smtClean="0">
                <a:effectLst/>
              </a:rPr>
              <a:t>quarter </a:t>
            </a:r>
            <a:r>
              <a:rPr lang="en-US" dirty="0">
                <a:effectLst/>
              </a:rPr>
              <a:t>of the previous 10 years, if the </a:t>
            </a:r>
            <a:r>
              <a:rPr lang="en-US" dirty="0" smtClean="0">
                <a:effectLst/>
              </a:rPr>
              <a:t>quarter </a:t>
            </a:r>
            <a:r>
              <a:rPr lang="en-US" dirty="0">
                <a:effectLst/>
              </a:rPr>
              <a:t>for the area was: (</a:t>
            </a:r>
            <a:r>
              <a:rPr lang="en-US" dirty="0" err="1">
                <a:effectLst/>
              </a:rPr>
              <a:t>i</a:t>
            </a:r>
            <a:r>
              <a:rPr lang="en-US" dirty="0">
                <a:effectLst/>
              </a:rPr>
              <a:t>) a non-exceptional </a:t>
            </a:r>
            <a:r>
              <a:rPr lang="en-US" dirty="0" smtClean="0">
                <a:effectLst/>
              </a:rPr>
              <a:t>quarter, </a:t>
            </a:r>
            <a:r>
              <a:rPr lang="en-US" dirty="0">
                <a:effectLst/>
              </a:rPr>
              <a:t>(ii) an exceptional </a:t>
            </a:r>
            <a:r>
              <a:rPr lang="en-US" dirty="0" smtClean="0">
                <a:effectLst/>
              </a:rPr>
              <a:t>quarter, </a:t>
            </a:r>
            <a:r>
              <a:rPr lang="en-US" dirty="0">
                <a:effectLst/>
              </a:rPr>
              <a:t>(iii) a </a:t>
            </a:r>
            <a:r>
              <a:rPr lang="en-US" dirty="0" smtClean="0">
                <a:effectLst/>
              </a:rPr>
              <a:t>period </a:t>
            </a:r>
            <a:r>
              <a:rPr lang="en-US" dirty="0">
                <a:effectLst/>
              </a:rPr>
              <a:t>preceding a structural change. </a:t>
            </a:r>
            <a:endParaRPr lang="en-US" dirty="0" smtClean="0">
              <a:effectLst/>
            </a:endParaRPr>
          </a:p>
          <a:p>
            <a:pPr lvl="0"/>
            <a:r>
              <a:rPr lang="en-US" dirty="0" smtClean="0">
                <a:effectLst/>
              </a:rPr>
              <a:t>If </a:t>
            </a:r>
            <a:r>
              <a:rPr lang="en-US" dirty="0">
                <a:effectLst/>
              </a:rPr>
              <a:t>analysts are using the ISS, the classification of </a:t>
            </a:r>
            <a:r>
              <a:rPr lang="en-US" dirty="0" smtClean="0">
                <a:effectLst/>
              </a:rPr>
              <a:t>quarters </a:t>
            </a:r>
            <a:r>
              <a:rPr lang="en-US" dirty="0">
                <a:effectLst/>
              </a:rPr>
              <a:t>will be automatically done, whereas in </a:t>
            </a:r>
            <a:r>
              <a:rPr lang="en-US" dirty="0" smtClean="0">
                <a:effectLst/>
              </a:rPr>
              <a:t>Word analysts </a:t>
            </a:r>
            <a:r>
              <a:rPr lang="en-US" dirty="0">
                <a:effectLst/>
              </a:rPr>
              <a:t>will need to manually </a:t>
            </a:r>
            <a:r>
              <a:rPr lang="en-US" dirty="0" smtClean="0">
                <a:effectLst/>
              </a:rPr>
              <a:t>identify </a:t>
            </a:r>
            <a:r>
              <a:rPr lang="en-US" dirty="0">
                <a:effectLst/>
              </a:rPr>
              <a:t>each </a:t>
            </a:r>
            <a:r>
              <a:rPr lang="en-US" dirty="0" smtClean="0">
                <a:effectLst/>
              </a:rPr>
              <a:t>exceptional/non-exceptional quarter.</a:t>
            </a:r>
            <a:endParaRPr lang="en-US" dirty="0">
              <a:effectLst/>
            </a:endParaRPr>
          </a:p>
          <a:p>
            <a:endParaRPr lang="en-US" dirty="0"/>
          </a:p>
        </p:txBody>
      </p:sp>
      <p:sp>
        <p:nvSpPr>
          <p:cNvPr id="4" name="Slide Number Placeholder 3"/>
          <p:cNvSpPr>
            <a:spLocks noGrp="1"/>
          </p:cNvSpPr>
          <p:nvPr>
            <p:ph type="sldNum" sz="quarter" idx="4"/>
          </p:nvPr>
        </p:nvSpPr>
        <p:spPr/>
        <p:txBody>
          <a:bodyPr/>
          <a:lstStyle/>
          <a:p>
            <a:pPr>
              <a:defRPr/>
            </a:pPr>
            <a:fld id="{A2B0062C-FEAD-43E6-A3C0-F5F6CEBB2A3C}" type="slidenum">
              <a:rPr lang="en-US" smtClean="0">
                <a:solidFill>
                  <a:prstClr val="white"/>
                </a:solidFill>
              </a:rPr>
              <a:pPr>
                <a:defRPr/>
              </a:pPr>
              <a:t>22</a:t>
            </a:fld>
            <a:endParaRPr lang="en-US">
              <a:solidFill>
                <a:prstClr val="white"/>
              </a:solidFill>
            </a:endParaRPr>
          </a:p>
        </p:txBody>
      </p:sp>
      <p:pic>
        <p:nvPicPr>
          <p:cNvPr id="1024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2400" y="5333999"/>
            <a:ext cx="8752114" cy="122872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4092260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762000"/>
            <a:ext cx="7010400" cy="1189038"/>
          </a:xfrm>
        </p:spPr>
        <p:txBody>
          <a:bodyPr/>
          <a:lstStyle/>
          <a:p>
            <a:pPr algn="ctr"/>
            <a:r>
              <a:rPr lang="en-GB" sz="3200" dirty="0" smtClean="0"/>
              <a:t>Complete the National Shocks Matrix</a:t>
            </a:r>
            <a:endParaRPr lang="en-GB" sz="3200" dirty="0"/>
          </a:p>
        </p:txBody>
      </p:sp>
      <p:sp>
        <p:nvSpPr>
          <p:cNvPr id="3" name="Content Placeholder 2"/>
          <p:cNvSpPr>
            <a:spLocks noGrp="1"/>
          </p:cNvSpPr>
          <p:nvPr>
            <p:ph idx="1"/>
          </p:nvPr>
        </p:nvSpPr>
        <p:spPr>
          <a:xfrm>
            <a:off x="381000" y="2209800"/>
            <a:ext cx="8610600" cy="4419600"/>
          </a:xfrm>
        </p:spPr>
        <p:txBody>
          <a:bodyPr>
            <a:noAutofit/>
          </a:bodyPr>
          <a:lstStyle/>
          <a:p>
            <a:pPr marL="0" indent="0">
              <a:buNone/>
            </a:pPr>
            <a:r>
              <a:rPr lang="en-GB" sz="2800" b="1" dirty="0" smtClean="0">
                <a:solidFill>
                  <a:srgbClr val="FFFF00"/>
                </a:solidFill>
              </a:rPr>
              <a:t>Task</a:t>
            </a:r>
            <a:r>
              <a:rPr lang="en-GB" sz="2800" b="1" dirty="0">
                <a:solidFill>
                  <a:srgbClr val="FFFF00"/>
                </a:solidFill>
              </a:rPr>
              <a:t>:  </a:t>
            </a:r>
            <a:r>
              <a:rPr lang="en-GB" sz="2800" dirty="0" smtClean="0">
                <a:effectLst/>
              </a:rPr>
              <a:t>In plenary...</a:t>
            </a:r>
            <a:r>
              <a:rPr lang="en-GB" sz="2800" b="1" dirty="0" smtClean="0"/>
              <a:t/>
            </a:r>
            <a:br>
              <a:rPr lang="en-GB" sz="2800" b="1" dirty="0" smtClean="0"/>
            </a:br>
            <a:endParaRPr lang="en-GB" sz="2800" b="1" dirty="0"/>
          </a:p>
          <a:p>
            <a:pPr marL="457200" indent="-457200">
              <a:buAutoNum type="arabicPeriod"/>
            </a:pPr>
            <a:r>
              <a:rPr lang="en-US" sz="2800" dirty="0" smtClean="0">
                <a:effectLst/>
              </a:rPr>
              <a:t>Fill in the National Shocks Matrix in ISS in your country portal</a:t>
            </a:r>
          </a:p>
          <a:p>
            <a:pPr marL="857250" lvl="1" indent="-457200">
              <a:buAutoNum type="arabicPeriod"/>
            </a:pPr>
            <a:r>
              <a:rPr lang="en-US" sz="1800" dirty="0" smtClean="0">
                <a:effectLst/>
              </a:rPr>
              <a:t>By using evidence entered in exercise 13.1 and</a:t>
            </a:r>
          </a:p>
          <a:p>
            <a:pPr marL="857250" lvl="1" indent="-457200">
              <a:buAutoNum type="arabicPeriod"/>
            </a:pPr>
            <a:r>
              <a:rPr lang="en-US" sz="1800" dirty="0" smtClean="0">
                <a:effectLst/>
              </a:rPr>
              <a:t>Further discussions and decisions reached in plenary on national impacts of shocks</a:t>
            </a:r>
          </a:p>
        </p:txBody>
      </p:sp>
      <p:sp>
        <p:nvSpPr>
          <p:cNvPr id="6" name="Slide Number Placeholder 5"/>
          <p:cNvSpPr>
            <a:spLocks noGrp="1"/>
          </p:cNvSpPr>
          <p:nvPr>
            <p:ph type="sldNum" sz="quarter" idx="4"/>
          </p:nvPr>
        </p:nvSpPr>
        <p:spPr/>
        <p:txBody>
          <a:bodyPr/>
          <a:lstStyle/>
          <a:p>
            <a:pPr>
              <a:defRPr/>
            </a:pPr>
            <a:fld id="{A2B0062C-FEAD-43E6-A3C0-F5F6CEBB2A3C}" type="slidenum">
              <a:rPr lang="en-US" smtClean="0"/>
              <a:pPr>
                <a:defRPr/>
              </a:pPr>
              <a:t>23</a:t>
            </a:fld>
            <a:endParaRPr lang="en-US"/>
          </a:p>
        </p:txBody>
      </p:sp>
      <p:grpSp>
        <p:nvGrpSpPr>
          <p:cNvPr id="4" name="Group 17"/>
          <p:cNvGrpSpPr/>
          <p:nvPr/>
        </p:nvGrpSpPr>
        <p:grpSpPr>
          <a:xfrm>
            <a:off x="0" y="-152400"/>
            <a:ext cx="1713269" cy="2003286"/>
            <a:chOff x="0" y="-152400"/>
            <a:chExt cx="1713269" cy="2003286"/>
          </a:xfrm>
        </p:grpSpPr>
        <p:pic>
          <p:nvPicPr>
            <p:cNvPr id="1027" name="Picture 3"/>
            <p:cNvPicPr>
              <a:picLocks noChangeAspect="1" noChangeArrowheads="1"/>
            </p:cNvPicPr>
            <p:nvPr/>
          </p:nvPicPr>
          <p:blipFill>
            <a:blip r:embed="rId3" cstate="print"/>
            <a:srcRect/>
            <a:stretch>
              <a:fillRect/>
            </a:stretch>
          </p:blipFill>
          <p:spPr bwMode="auto">
            <a:xfrm rot="16200000">
              <a:off x="-278420" y="278420"/>
              <a:ext cx="1742703" cy="1185863"/>
            </a:xfrm>
            <a:prstGeom prst="rect">
              <a:avLst/>
            </a:prstGeom>
            <a:ln>
              <a:noFill/>
            </a:ln>
            <a:effectLst>
              <a:outerShdw blurRad="292100" dist="139700" dir="2700000" algn="tl" rotWithShape="0">
                <a:srgbClr val="333333">
                  <a:alpha val="65000"/>
                </a:srgbClr>
              </a:outerShdw>
            </a:effectLst>
          </p:spPr>
        </p:pic>
        <p:sp>
          <p:nvSpPr>
            <p:cNvPr id="15" name="Rectangle 14"/>
            <p:cNvSpPr/>
            <p:nvPr/>
          </p:nvSpPr>
          <p:spPr>
            <a:xfrm>
              <a:off x="1158309" y="-152400"/>
              <a:ext cx="554960" cy="707886"/>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40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D</a:t>
              </a:r>
            </a:p>
          </p:txBody>
        </p:sp>
        <p:sp>
          <p:nvSpPr>
            <p:cNvPr id="16" name="Rectangle 15"/>
            <p:cNvSpPr/>
            <p:nvPr/>
          </p:nvSpPr>
          <p:spPr>
            <a:xfrm>
              <a:off x="1143000" y="1143000"/>
              <a:ext cx="526106" cy="707886"/>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40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Y</a:t>
              </a:r>
              <a:endParaRPr lang="en-US" sz="40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17" name="Rectangle 16"/>
            <p:cNvSpPr/>
            <p:nvPr/>
          </p:nvSpPr>
          <p:spPr>
            <a:xfrm>
              <a:off x="1219200" y="511314"/>
              <a:ext cx="327334" cy="707886"/>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40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I</a:t>
              </a:r>
            </a:p>
          </p:txBody>
        </p:sp>
      </p:grpSp>
      <p:sp>
        <p:nvSpPr>
          <p:cNvPr id="11" name="TextBox 10"/>
          <p:cNvSpPr txBox="1"/>
          <p:nvPr/>
        </p:nvSpPr>
        <p:spPr>
          <a:xfrm>
            <a:off x="-76200" y="1752600"/>
            <a:ext cx="1676400" cy="381000"/>
          </a:xfrm>
          <a:prstGeom prst="rect">
            <a:avLst/>
          </a:prstGeom>
          <a:noFill/>
        </p:spPr>
        <p:txBody>
          <a:bodyPr wrap="square" rtlCol="0">
            <a:spAutoFit/>
          </a:bodyPr>
          <a:lstStyle/>
          <a:p>
            <a:r>
              <a:rPr lang="en-IE" b="1" dirty="0" smtClean="0"/>
              <a:t>Exercise 15.1</a:t>
            </a:r>
            <a:endParaRPr lang="en-IE" b="1" dirty="0"/>
          </a:p>
        </p:txBody>
      </p:sp>
    </p:spTree>
    <p:extLst>
      <p:ext uri="{BB962C8B-B14F-4D97-AF65-F5344CB8AC3E}">
        <p14:creationId xmlns:p14="http://schemas.microsoft.com/office/powerpoint/2010/main" xmlns="" val="2898656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8991600" cy="1189038"/>
          </a:xfrm>
        </p:spPr>
        <p:txBody>
          <a:bodyPr/>
          <a:lstStyle/>
          <a:p>
            <a:pPr algn="ctr"/>
            <a:r>
              <a:rPr lang="en-US" dirty="0" smtClean="0"/>
              <a:t>Wrap up</a:t>
            </a:r>
            <a:endParaRPr lang="en-US" dirty="0"/>
          </a:p>
        </p:txBody>
      </p:sp>
      <p:sp>
        <p:nvSpPr>
          <p:cNvPr id="3" name="Content Placeholder 2"/>
          <p:cNvSpPr>
            <a:spLocks noGrp="1"/>
          </p:cNvSpPr>
          <p:nvPr>
            <p:ph idx="1"/>
          </p:nvPr>
        </p:nvSpPr>
        <p:spPr>
          <a:xfrm>
            <a:off x="533400" y="1874837"/>
            <a:ext cx="8229600" cy="4525963"/>
          </a:xfrm>
        </p:spPr>
        <p:txBody>
          <a:bodyPr>
            <a:normAutofit fontScale="77500" lnSpcReduction="20000"/>
          </a:bodyPr>
          <a:lstStyle/>
          <a:p>
            <a:pPr>
              <a:spcBef>
                <a:spcPts val="1200"/>
              </a:spcBef>
              <a:spcAft>
                <a:spcPts val="1200"/>
              </a:spcAft>
              <a:buNone/>
            </a:pPr>
            <a:r>
              <a:rPr lang="en-US" sz="3200" i="1" dirty="0" smtClean="0">
                <a:effectLst/>
              </a:rPr>
              <a:t>Do you feel that you can…?</a:t>
            </a:r>
          </a:p>
          <a:p>
            <a:pPr>
              <a:spcBef>
                <a:spcPts val="1200"/>
              </a:spcBef>
              <a:spcAft>
                <a:spcPts val="1200"/>
              </a:spcAft>
            </a:pPr>
            <a:r>
              <a:rPr lang="en-US" sz="3200" dirty="0">
                <a:effectLst/>
              </a:rPr>
              <a:t>Recall what are Non-Exceptional </a:t>
            </a:r>
            <a:r>
              <a:rPr lang="en-US" sz="3200" dirty="0" smtClean="0">
                <a:effectLst/>
              </a:rPr>
              <a:t>Circumstances </a:t>
            </a:r>
            <a:r>
              <a:rPr lang="en-US" sz="3200" dirty="0">
                <a:effectLst/>
              </a:rPr>
              <a:t>(</a:t>
            </a:r>
            <a:r>
              <a:rPr lang="en-US" sz="3200" dirty="0" smtClean="0">
                <a:effectLst/>
              </a:rPr>
              <a:t>NECs</a:t>
            </a:r>
            <a:r>
              <a:rPr lang="en-US" sz="3200" dirty="0">
                <a:effectLst/>
              </a:rPr>
              <a:t>)</a:t>
            </a:r>
          </a:p>
          <a:p>
            <a:pPr>
              <a:spcBef>
                <a:spcPts val="1200"/>
              </a:spcBef>
              <a:spcAft>
                <a:spcPts val="1200"/>
              </a:spcAft>
            </a:pPr>
            <a:r>
              <a:rPr lang="en-US" sz="3200" dirty="0">
                <a:effectLst/>
              </a:rPr>
              <a:t>Recall the importance of </a:t>
            </a:r>
            <a:r>
              <a:rPr lang="en-US" sz="3200" dirty="0" smtClean="0">
                <a:effectLst/>
              </a:rPr>
              <a:t>NECs </a:t>
            </a:r>
            <a:r>
              <a:rPr lang="en-US" sz="3200" dirty="0">
                <a:effectLst/>
              </a:rPr>
              <a:t>for IPC Chronic Analysis</a:t>
            </a:r>
          </a:p>
          <a:p>
            <a:pPr>
              <a:spcBef>
                <a:spcPts val="1200"/>
              </a:spcBef>
              <a:spcAft>
                <a:spcPts val="1200"/>
              </a:spcAft>
            </a:pPr>
            <a:r>
              <a:rPr lang="en-US" sz="3200" dirty="0">
                <a:effectLst/>
              </a:rPr>
              <a:t>Describe the </a:t>
            </a:r>
            <a:r>
              <a:rPr lang="en-US" sz="3200" dirty="0" smtClean="0">
                <a:effectLst/>
              </a:rPr>
              <a:t>2-part </a:t>
            </a:r>
            <a:r>
              <a:rPr lang="en-US" sz="3200" dirty="0">
                <a:effectLst/>
              </a:rPr>
              <a:t>process for identification of </a:t>
            </a:r>
            <a:r>
              <a:rPr lang="en-US" sz="3200" dirty="0" smtClean="0">
                <a:effectLst/>
              </a:rPr>
              <a:t>NECs</a:t>
            </a:r>
            <a:endParaRPr lang="en-US" sz="3200" dirty="0">
              <a:effectLst/>
            </a:endParaRPr>
          </a:p>
          <a:p>
            <a:pPr>
              <a:spcBef>
                <a:spcPts val="1200"/>
              </a:spcBef>
              <a:spcAft>
                <a:spcPts val="1200"/>
              </a:spcAft>
            </a:pPr>
            <a:r>
              <a:rPr lang="en-US" sz="3200" dirty="0">
                <a:effectLst/>
              </a:rPr>
              <a:t>Explain the tool and procedures for the identification of Non-Exceptional </a:t>
            </a:r>
            <a:r>
              <a:rPr lang="en-US" sz="3200" dirty="0" smtClean="0">
                <a:effectLst/>
              </a:rPr>
              <a:t>Circumstances </a:t>
            </a:r>
            <a:r>
              <a:rPr lang="en-US" sz="3200" dirty="0">
                <a:effectLst/>
              </a:rPr>
              <a:t>for </a:t>
            </a:r>
            <a:r>
              <a:rPr lang="en-US" sz="3200" dirty="0" smtClean="0">
                <a:effectLst/>
              </a:rPr>
              <a:t>analysis area</a:t>
            </a:r>
            <a:endParaRPr lang="en-US" sz="3200" dirty="0">
              <a:effectLst/>
            </a:endParaRPr>
          </a:p>
        </p:txBody>
      </p:sp>
      <p:sp>
        <p:nvSpPr>
          <p:cNvPr id="6" name="Slide Number Placeholder 5"/>
          <p:cNvSpPr>
            <a:spLocks noGrp="1"/>
          </p:cNvSpPr>
          <p:nvPr>
            <p:ph type="sldNum" sz="quarter" idx="4"/>
          </p:nvPr>
        </p:nvSpPr>
        <p:spPr/>
        <p:txBody>
          <a:bodyPr/>
          <a:lstStyle/>
          <a:p>
            <a:pPr>
              <a:defRPr/>
            </a:pPr>
            <a:fld id="{A2B0062C-FEAD-43E6-A3C0-F5F6CEBB2A3C}" type="slidenum">
              <a:rPr lang="en-US" smtClean="0"/>
              <a:pPr>
                <a:defRPr/>
              </a:pPr>
              <a:t>24</a:t>
            </a:fld>
            <a:endParaRPr lang="en-US"/>
          </a:p>
        </p:txBody>
      </p:sp>
      <p:pic>
        <p:nvPicPr>
          <p:cNvPr id="1027" name="Picture 3"/>
          <p:cNvPicPr>
            <a:picLocks noChangeAspect="1" noChangeArrowheads="1"/>
          </p:cNvPicPr>
          <p:nvPr/>
        </p:nvPicPr>
        <p:blipFill>
          <a:blip r:embed="rId3" cstate="print"/>
          <a:srcRect/>
          <a:stretch>
            <a:fillRect/>
          </a:stretch>
        </p:blipFill>
        <p:spPr bwMode="auto">
          <a:xfrm>
            <a:off x="6915150" y="152400"/>
            <a:ext cx="2076450" cy="141284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t>Definition of NECs</a:t>
            </a:r>
            <a:endParaRPr lang="en-US" dirty="0"/>
          </a:p>
        </p:txBody>
      </p:sp>
      <p:sp>
        <p:nvSpPr>
          <p:cNvPr id="3" name="Content Placeholder 2"/>
          <p:cNvSpPr>
            <a:spLocks noGrp="1"/>
          </p:cNvSpPr>
          <p:nvPr>
            <p:ph idx="1"/>
          </p:nvPr>
        </p:nvSpPr>
        <p:spPr>
          <a:xfrm>
            <a:off x="457200" y="1371600"/>
            <a:ext cx="8229600" cy="4724400"/>
          </a:xfrm>
        </p:spPr>
        <p:txBody>
          <a:bodyPr>
            <a:noAutofit/>
          </a:bodyPr>
          <a:lstStyle/>
          <a:p>
            <a:pPr>
              <a:spcBef>
                <a:spcPts val="1200"/>
              </a:spcBef>
            </a:pPr>
            <a:r>
              <a:rPr lang="en-GB" sz="2800" u="sng" dirty="0" smtClean="0">
                <a:effectLst/>
              </a:rPr>
              <a:t>NECs</a:t>
            </a:r>
            <a:r>
              <a:rPr lang="en-GB" sz="2800" dirty="0" smtClean="0">
                <a:effectLst/>
              </a:rPr>
              <a:t> </a:t>
            </a:r>
            <a:r>
              <a:rPr lang="en-GB" sz="2800" dirty="0">
                <a:effectLst/>
              </a:rPr>
              <a:t>are </a:t>
            </a:r>
            <a:r>
              <a:rPr lang="en-GB" sz="2800" dirty="0" smtClean="0">
                <a:effectLst/>
              </a:rPr>
              <a:t>periods </a:t>
            </a:r>
            <a:r>
              <a:rPr lang="en-GB" sz="2800" dirty="0">
                <a:effectLst/>
              </a:rPr>
              <a:t>without significant adverse impacts of unusual shocks. </a:t>
            </a:r>
            <a:endParaRPr lang="en-US" sz="2800" dirty="0">
              <a:effectLst/>
            </a:endParaRPr>
          </a:p>
          <a:p>
            <a:pPr>
              <a:spcBef>
                <a:spcPts val="1200"/>
              </a:spcBef>
            </a:pPr>
            <a:r>
              <a:rPr lang="en-GB" sz="2800" u="sng" dirty="0">
                <a:effectLst/>
              </a:rPr>
              <a:t>Shock</a:t>
            </a:r>
            <a:r>
              <a:rPr lang="en-GB" sz="2800" dirty="0">
                <a:effectLst/>
              </a:rPr>
              <a:t> is an unpredictable event that results in a significant impact on food security (positive or negative) from within or outside the area of analysis.</a:t>
            </a:r>
          </a:p>
          <a:p>
            <a:pPr>
              <a:spcBef>
                <a:spcPts val="1200"/>
              </a:spcBef>
            </a:pPr>
            <a:r>
              <a:rPr lang="en-GB" sz="2800" u="sng" dirty="0" smtClean="0">
                <a:effectLst/>
              </a:rPr>
              <a:t>Impact </a:t>
            </a:r>
            <a:r>
              <a:rPr lang="en-GB" sz="2800" u="sng" dirty="0">
                <a:effectLst/>
              </a:rPr>
              <a:t>of shocks</a:t>
            </a:r>
            <a:r>
              <a:rPr lang="en-GB" sz="2800" dirty="0">
                <a:effectLst/>
              </a:rPr>
              <a:t> is the effect on households’ food and income sources caused by one or more shocks. Usually outlast its occurrence.</a:t>
            </a:r>
            <a:endParaRPr lang="en-US" sz="2800" dirty="0">
              <a:effectLst/>
            </a:endParaRPr>
          </a:p>
          <a:p>
            <a:pPr>
              <a:spcBef>
                <a:spcPts val="1200"/>
              </a:spcBef>
            </a:pPr>
            <a:endParaRPr lang="en-US" sz="1600" dirty="0">
              <a:effectLst/>
            </a:endParaRPr>
          </a:p>
        </p:txBody>
      </p:sp>
    </p:spTree>
    <p:extLst>
      <p:ext uri="{BB962C8B-B14F-4D97-AF65-F5344CB8AC3E}">
        <p14:creationId xmlns="" xmlns:p14="http://schemas.microsoft.com/office/powerpoint/2010/main" val="30007234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305800" cy="1189038"/>
          </a:xfrm>
        </p:spPr>
        <p:txBody>
          <a:bodyPr/>
          <a:lstStyle/>
          <a:p>
            <a:r>
              <a:rPr lang="en-GB" b="1" dirty="0"/>
              <a:t>Definition of </a:t>
            </a:r>
            <a:r>
              <a:rPr lang="en-GB" b="1" dirty="0" smtClean="0"/>
              <a:t>NECs</a:t>
            </a:r>
            <a:endParaRPr lang="en-GB" dirty="0"/>
          </a:p>
        </p:txBody>
      </p:sp>
      <p:sp>
        <p:nvSpPr>
          <p:cNvPr id="3" name="Content Placeholder 2"/>
          <p:cNvSpPr>
            <a:spLocks noGrp="1"/>
          </p:cNvSpPr>
          <p:nvPr>
            <p:ph idx="1"/>
          </p:nvPr>
        </p:nvSpPr>
        <p:spPr>
          <a:xfrm>
            <a:off x="457200" y="1295400"/>
            <a:ext cx="8229600" cy="4525963"/>
          </a:xfrm>
        </p:spPr>
        <p:txBody>
          <a:bodyPr>
            <a:normAutofit fontScale="85000" lnSpcReduction="10000"/>
          </a:bodyPr>
          <a:lstStyle/>
          <a:p>
            <a:pPr>
              <a:spcBef>
                <a:spcPts val="1200"/>
              </a:spcBef>
            </a:pPr>
            <a:r>
              <a:rPr lang="en-GB" sz="4400" u="sng" dirty="0">
                <a:effectLst/>
              </a:rPr>
              <a:t>Unusual shocks</a:t>
            </a:r>
            <a:r>
              <a:rPr lang="en-GB" sz="4400" dirty="0">
                <a:effectLst/>
              </a:rPr>
              <a:t> are shock events that are severe, widespread and rare. </a:t>
            </a:r>
          </a:p>
          <a:p>
            <a:r>
              <a:rPr lang="en-GB" sz="4400" u="sng" dirty="0" smtClean="0">
                <a:effectLst/>
              </a:rPr>
              <a:t>Quarters</a:t>
            </a:r>
            <a:r>
              <a:rPr lang="en-GB" sz="4400" dirty="0" smtClean="0">
                <a:effectLst/>
              </a:rPr>
              <a:t> </a:t>
            </a:r>
            <a:r>
              <a:rPr lang="en-GB" sz="4400" dirty="0">
                <a:effectLst/>
              </a:rPr>
              <a:t>are the time period for identification of shocks, impacts, and non-exceptional years. 10 most recent consecutive calendar years are included in the analysis.</a:t>
            </a:r>
            <a:endParaRPr lang="en-US" sz="4400" dirty="0">
              <a:effectLst/>
            </a:endParaRPr>
          </a:p>
          <a:p>
            <a:endParaRPr lang="en-GB" dirty="0">
              <a:effectLst/>
            </a:endParaRPr>
          </a:p>
        </p:txBody>
      </p:sp>
      <p:sp>
        <p:nvSpPr>
          <p:cNvPr id="4" name="Slide Number Placeholder 3"/>
          <p:cNvSpPr>
            <a:spLocks noGrp="1"/>
          </p:cNvSpPr>
          <p:nvPr>
            <p:ph type="sldNum" sz="quarter" idx="4"/>
          </p:nvPr>
        </p:nvSpPr>
        <p:spPr/>
        <p:txBody>
          <a:bodyPr/>
          <a:lstStyle/>
          <a:p>
            <a:pPr>
              <a:defRPr/>
            </a:pPr>
            <a:fld id="{A2B0062C-FEAD-43E6-A3C0-F5F6CEBB2A3C}" type="slidenum">
              <a:rPr lang="en-US" smtClean="0">
                <a:solidFill>
                  <a:prstClr val="white"/>
                </a:solidFill>
              </a:rPr>
              <a:pPr>
                <a:defRPr/>
              </a:pPr>
              <a:t>4</a:t>
            </a:fld>
            <a:endParaRPr lang="en-US">
              <a:solidFill>
                <a:prstClr val="white"/>
              </a:solidFill>
            </a:endParaRPr>
          </a:p>
        </p:txBody>
      </p:sp>
      <p:sp>
        <p:nvSpPr>
          <p:cNvPr id="5" name="Rectangle 4"/>
          <p:cNvSpPr/>
          <p:nvPr/>
        </p:nvSpPr>
        <p:spPr>
          <a:xfrm>
            <a:off x="682170" y="5629870"/>
            <a:ext cx="7928429" cy="923330"/>
          </a:xfrm>
          <a:prstGeom prst="rect">
            <a:avLst/>
          </a:prstGeom>
          <a:solidFill>
            <a:schemeClr val="accent4">
              <a:lumMod val="40000"/>
              <a:lumOff val="60000"/>
            </a:schemeClr>
          </a:solidFill>
        </p:spPr>
        <p:txBody>
          <a:bodyPr wrap="square">
            <a:spAutoFit/>
          </a:bodyPr>
          <a:lstStyle/>
          <a:p>
            <a:r>
              <a:rPr lang="en-GB" u="sng" dirty="0">
                <a:solidFill>
                  <a:schemeClr val="accent4">
                    <a:lumMod val="50000"/>
                  </a:schemeClr>
                </a:solidFill>
              </a:rPr>
              <a:t>Structural change</a:t>
            </a:r>
            <a:r>
              <a:rPr lang="en-GB" dirty="0">
                <a:solidFill>
                  <a:schemeClr val="accent4">
                    <a:lumMod val="50000"/>
                  </a:schemeClr>
                </a:solidFill>
              </a:rPr>
              <a:t> is the result of events that have significantly changed the food security situation  and is expected to continue in the future. </a:t>
            </a:r>
            <a:r>
              <a:rPr lang="en-GB" dirty="0" smtClean="0">
                <a:solidFill>
                  <a:schemeClr val="accent4">
                    <a:lumMod val="50000"/>
                  </a:schemeClr>
                </a:solidFill>
              </a:rPr>
              <a:t>NECs </a:t>
            </a:r>
            <a:r>
              <a:rPr lang="en-GB" dirty="0">
                <a:solidFill>
                  <a:schemeClr val="accent4">
                    <a:lumMod val="50000"/>
                  </a:schemeClr>
                </a:solidFill>
              </a:rPr>
              <a:t>to be used in chronic food insecurity </a:t>
            </a:r>
            <a:endParaRPr lang="en-US" dirty="0">
              <a:solidFill>
                <a:schemeClr val="accent4">
                  <a:lumMod val="50000"/>
                </a:schemeClr>
              </a:solidFill>
            </a:endParaRPr>
          </a:p>
        </p:txBody>
      </p:sp>
    </p:spTree>
    <p:extLst>
      <p:ext uri="{BB962C8B-B14F-4D97-AF65-F5344CB8AC3E}">
        <p14:creationId xmlns="" xmlns:p14="http://schemas.microsoft.com/office/powerpoint/2010/main" val="4200167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t>Importance of NECs</a:t>
            </a:r>
            <a:endParaRPr lang="en-US" dirty="0"/>
          </a:p>
        </p:txBody>
      </p:sp>
      <p:sp>
        <p:nvSpPr>
          <p:cNvPr id="3" name="Content Placeholder 2"/>
          <p:cNvSpPr>
            <a:spLocks noGrp="1"/>
          </p:cNvSpPr>
          <p:nvPr>
            <p:ph idx="1"/>
          </p:nvPr>
        </p:nvSpPr>
        <p:spPr>
          <a:xfrm>
            <a:off x="179512" y="1484784"/>
            <a:ext cx="8856984" cy="4968552"/>
          </a:xfrm>
        </p:spPr>
        <p:txBody>
          <a:bodyPr>
            <a:noAutofit/>
          </a:bodyPr>
          <a:lstStyle/>
          <a:p>
            <a:pPr lvl="1">
              <a:lnSpc>
                <a:spcPct val="120000"/>
              </a:lnSpc>
              <a:spcBef>
                <a:spcPts val="1200"/>
              </a:spcBef>
            </a:pPr>
            <a:r>
              <a:rPr lang="en-GB" sz="2000" u="sng" dirty="0" smtClean="0">
                <a:effectLst/>
              </a:rPr>
              <a:t>Persistent </a:t>
            </a:r>
            <a:r>
              <a:rPr lang="en-GB" sz="2000" u="sng" dirty="0">
                <a:effectLst/>
              </a:rPr>
              <a:t>food insecurity</a:t>
            </a:r>
            <a:r>
              <a:rPr lang="en-GB" sz="2000" dirty="0">
                <a:effectLst/>
              </a:rPr>
              <a:t> is determined based on analysis of conditions under Non-Exceptional </a:t>
            </a:r>
            <a:r>
              <a:rPr lang="en-GB" sz="2000" dirty="0" smtClean="0">
                <a:effectLst/>
              </a:rPr>
              <a:t>Circumstances.</a:t>
            </a:r>
            <a:endParaRPr lang="en-US" sz="2000" dirty="0">
              <a:effectLst/>
            </a:endParaRPr>
          </a:p>
          <a:p>
            <a:pPr lvl="1">
              <a:lnSpc>
                <a:spcPct val="120000"/>
              </a:lnSpc>
              <a:spcBef>
                <a:spcPts val="1200"/>
              </a:spcBef>
            </a:pPr>
            <a:r>
              <a:rPr lang="en-GB" sz="2000" u="sng" dirty="0">
                <a:effectLst/>
              </a:rPr>
              <a:t>The Reference Table</a:t>
            </a:r>
            <a:r>
              <a:rPr lang="en-GB" sz="2000" dirty="0">
                <a:effectLst/>
              </a:rPr>
              <a:t> lists global thresholds for indicators as they would be during </a:t>
            </a:r>
            <a:r>
              <a:rPr lang="en-GB" sz="2000" dirty="0" smtClean="0">
                <a:effectLst/>
              </a:rPr>
              <a:t>non-exceptional periods/circumstances. </a:t>
            </a:r>
          </a:p>
          <a:p>
            <a:pPr lvl="2">
              <a:lnSpc>
                <a:spcPct val="120000"/>
              </a:lnSpc>
              <a:spcBef>
                <a:spcPts val="1200"/>
              </a:spcBef>
            </a:pPr>
            <a:r>
              <a:rPr lang="en-GB" sz="2000" dirty="0" smtClean="0">
                <a:effectLst/>
              </a:rPr>
              <a:t>Especially NB for quick-changing </a:t>
            </a:r>
            <a:r>
              <a:rPr lang="en-GB" sz="2000" dirty="0">
                <a:effectLst/>
              </a:rPr>
              <a:t>indicators, </a:t>
            </a:r>
            <a:endParaRPr lang="en-GB" sz="2000" dirty="0" smtClean="0">
              <a:effectLst/>
            </a:endParaRPr>
          </a:p>
          <a:p>
            <a:pPr lvl="2">
              <a:lnSpc>
                <a:spcPct val="120000"/>
              </a:lnSpc>
              <a:spcBef>
                <a:spcPts val="1200"/>
              </a:spcBef>
            </a:pPr>
            <a:r>
              <a:rPr lang="en-GB" sz="2000" dirty="0" smtClean="0">
                <a:effectLst/>
              </a:rPr>
              <a:t>Evidence </a:t>
            </a:r>
            <a:r>
              <a:rPr lang="en-GB" sz="2000" dirty="0">
                <a:effectLst/>
              </a:rPr>
              <a:t>collected during exceptional years may </a:t>
            </a:r>
            <a:r>
              <a:rPr lang="en-GB" sz="2000" dirty="0" smtClean="0">
                <a:effectLst/>
              </a:rPr>
              <a:t>only be used from exceptional </a:t>
            </a:r>
            <a:r>
              <a:rPr lang="en-GB" sz="2000" dirty="0">
                <a:effectLst/>
              </a:rPr>
              <a:t>years </a:t>
            </a:r>
            <a:r>
              <a:rPr lang="en-GB" sz="2000" dirty="0" smtClean="0">
                <a:effectLst/>
              </a:rPr>
              <a:t>with caution and using inferences - reliability </a:t>
            </a:r>
            <a:r>
              <a:rPr lang="en-GB" sz="2000" dirty="0">
                <a:effectLst/>
              </a:rPr>
              <a:t>value can only be “somewhat reliable</a:t>
            </a:r>
            <a:r>
              <a:rPr lang="en-GB" sz="2000" dirty="0" smtClean="0">
                <a:effectLst/>
              </a:rPr>
              <a:t>” and cannot account for confidence categorization.</a:t>
            </a:r>
            <a:endParaRPr lang="en-US" sz="2000" dirty="0">
              <a:effectLst/>
            </a:endParaRPr>
          </a:p>
          <a:p>
            <a:pPr lvl="1">
              <a:lnSpc>
                <a:spcPct val="120000"/>
              </a:lnSpc>
              <a:spcBef>
                <a:spcPts val="1200"/>
              </a:spcBef>
            </a:pPr>
            <a:endParaRPr lang="en-GB" sz="2000" dirty="0" smtClean="0">
              <a:effectLst/>
            </a:endParaRPr>
          </a:p>
          <a:p>
            <a:endParaRPr lang="en-US" sz="2000" dirty="0">
              <a:effectLst/>
            </a:endParaRPr>
          </a:p>
          <a:p>
            <a:endParaRPr lang="en-US" sz="2000" dirty="0">
              <a:effectLst/>
            </a:endParaRPr>
          </a:p>
        </p:txBody>
      </p:sp>
    </p:spTree>
    <p:extLst>
      <p:ext uri="{BB962C8B-B14F-4D97-AF65-F5344CB8AC3E}">
        <p14:creationId xmlns="" xmlns:p14="http://schemas.microsoft.com/office/powerpoint/2010/main" val="2701150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Structural Changes</a:t>
            </a:r>
            <a:endParaRPr lang="en-US" dirty="0"/>
          </a:p>
        </p:txBody>
      </p:sp>
      <p:sp>
        <p:nvSpPr>
          <p:cNvPr id="3" name="Content Placeholder 2"/>
          <p:cNvSpPr>
            <a:spLocks noGrp="1"/>
          </p:cNvSpPr>
          <p:nvPr>
            <p:ph idx="1"/>
          </p:nvPr>
        </p:nvSpPr>
        <p:spPr/>
        <p:txBody>
          <a:bodyPr>
            <a:normAutofit/>
          </a:bodyPr>
          <a:lstStyle/>
          <a:p>
            <a:r>
              <a:rPr lang="en-US" sz="2400" b="1" dirty="0">
                <a:effectLst/>
              </a:rPr>
              <a:t>Structural change refers to a long-term shift in the fundamental structure of an economy</a:t>
            </a:r>
            <a:r>
              <a:rPr lang="en-US" sz="2400" dirty="0" smtClean="0">
                <a:effectLst/>
              </a:rPr>
              <a:t>.</a:t>
            </a:r>
            <a:endParaRPr lang="en-US" sz="2400" b="1" dirty="0">
              <a:effectLst/>
            </a:endParaRPr>
          </a:p>
          <a:p>
            <a:r>
              <a:rPr lang="en-US" sz="2400" b="1" dirty="0">
                <a:effectLst/>
              </a:rPr>
              <a:t>Structural changes mainly due to acute events are relevant for identification of non-exceptional years</a:t>
            </a:r>
            <a:r>
              <a:rPr lang="en-US" sz="2400" dirty="0">
                <a:effectLst/>
              </a:rPr>
              <a:t>. </a:t>
            </a:r>
            <a:endParaRPr lang="en-US" sz="2400" dirty="0" smtClean="0">
              <a:effectLst/>
            </a:endParaRPr>
          </a:p>
          <a:p>
            <a:r>
              <a:rPr lang="en-US" sz="2400" b="1" dirty="0" smtClean="0">
                <a:effectLst/>
              </a:rPr>
              <a:t>Gradual </a:t>
            </a:r>
            <a:r>
              <a:rPr lang="en-US" sz="2400" b="1" dirty="0">
                <a:effectLst/>
              </a:rPr>
              <a:t>structural changes</a:t>
            </a:r>
            <a:r>
              <a:rPr lang="en-US" sz="2400" dirty="0">
                <a:effectLst/>
              </a:rPr>
              <a:t> that are mainly a result of socio-economic and political development are not included to identify years before structural change. </a:t>
            </a:r>
            <a:endParaRPr lang="en-US" sz="2400" b="1" dirty="0">
              <a:effectLst/>
            </a:endParaRPr>
          </a:p>
          <a:p>
            <a:r>
              <a:rPr lang="en-US" sz="2400" b="1" dirty="0">
                <a:effectLst/>
              </a:rPr>
              <a:t>Evidence collected before structural changes cannot be directly compared to the IPC Chronic Reference Table. </a:t>
            </a:r>
            <a:endParaRPr lang="en-US" sz="2400" dirty="0">
              <a:effectLst/>
            </a:endParaRPr>
          </a:p>
        </p:txBody>
      </p:sp>
      <p:sp>
        <p:nvSpPr>
          <p:cNvPr id="4" name="Slide Number Placeholder 3"/>
          <p:cNvSpPr>
            <a:spLocks noGrp="1"/>
          </p:cNvSpPr>
          <p:nvPr>
            <p:ph type="sldNum" sz="quarter" idx="4"/>
          </p:nvPr>
        </p:nvSpPr>
        <p:spPr/>
        <p:txBody>
          <a:bodyPr/>
          <a:lstStyle/>
          <a:p>
            <a:pPr>
              <a:defRPr/>
            </a:pPr>
            <a:fld id="{A2B0062C-FEAD-43E6-A3C0-F5F6CEBB2A3C}" type="slidenum">
              <a:rPr lang="en-US" smtClean="0">
                <a:solidFill>
                  <a:prstClr val="white"/>
                </a:solidFill>
              </a:rPr>
              <a:pPr>
                <a:defRPr/>
              </a:pPr>
              <a:t>6</a:t>
            </a:fld>
            <a:endParaRPr lang="en-US">
              <a:solidFill>
                <a:prstClr val="white"/>
              </a:solidFill>
            </a:endParaRPr>
          </a:p>
        </p:txBody>
      </p:sp>
      <p:sp>
        <p:nvSpPr>
          <p:cNvPr id="5" name="Rectangle 4"/>
          <p:cNvSpPr/>
          <p:nvPr/>
        </p:nvSpPr>
        <p:spPr>
          <a:xfrm>
            <a:off x="381000" y="5791200"/>
            <a:ext cx="7928429" cy="923330"/>
          </a:xfrm>
          <a:prstGeom prst="rect">
            <a:avLst/>
          </a:prstGeom>
          <a:solidFill>
            <a:schemeClr val="accent4">
              <a:lumMod val="40000"/>
              <a:lumOff val="60000"/>
            </a:schemeClr>
          </a:solidFill>
        </p:spPr>
        <p:txBody>
          <a:bodyPr wrap="square">
            <a:spAutoFit/>
          </a:bodyPr>
          <a:lstStyle/>
          <a:p>
            <a:r>
              <a:rPr lang="en-GB" u="sng" dirty="0">
                <a:solidFill>
                  <a:schemeClr val="accent4">
                    <a:lumMod val="50000"/>
                  </a:schemeClr>
                </a:solidFill>
              </a:rPr>
              <a:t>Structural change</a:t>
            </a:r>
            <a:r>
              <a:rPr lang="en-GB" dirty="0">
                <a:solidFill>
                  <a:schemeClr val="accent4">
                    <a:lumMod val="50000"/>
                  </a:schemeClr>
                </a:solidFill>
              </a:rPr>
              <a:t> is the result of events that have significantly changed the food security situation  and is expected to continue in the future. </a:t>
            </a:r>
            <a:r>
              <a:rPr lang="en-GB" dirty="0" smtClean="0">
                <a:solidFill>
                  <a:schemeClr val="accent4">
                    <a:lumMod val="50000"/>
                  </a:schemeClr>
                </a:solidFill>
              </a:rPr>
              <a:t>NECs to be used in chronic food insecurity only after structural changes</a:t>
            </a:r>
            <a:endParaRPr lang="en-US" dirty="0">
              <a:solidFill>
                <a:schemeClr val="accent4">
                  <a:lumMod val="50000"/>
                </a:schemeClr>
              </a:solidFill>
            </a:endParaRPr>
          </a:p>
        </p:txBody>
      </p:sp>
    </p:spTree>
    <p:extLst>
      <p:ext uri="{BB962C8B-B14F-4D97-AF65-F5344CB8AC3E}">
        <p14:creationId xmlns="" xmlns:p14="http://schemas.microsoft.com/office/powerpoint/2010/main" val="1347108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2-Part Procedure for Identification of periods with NECs</a:t>
            </a:r>
            <a:endParaRPr lang="en-US" sz="4000" dirty="0"/>
          </a:p>
        </p:txBody>
      </p:sp>
      <p:sp>
        <p:nvSpPr>
          <p:cNvPr id="3" name="Content Placeholder 2"/>
          <p:cNvSpPr>
            <a:spLocks noGrp="1"/>
          </p:cNvSpPr>
          <p:nvPr>
            <p:ph idx="1"/>
          </p:nvPr>
        </p:nvSpPr>
        <p:spPr/>
        <p:txBody>
          <a:bodyPr>
            <a:normAutofit/>
          </a:bodyPr>
          <a:lstStyle/>
          <a:p>
            <a:pPr>
              <a:lnSpc>
                <a:spcPct val="120000"/>
              </a:lnSpc>
              <a:spcBef>
                <a:spcPts val="1200"/>
              </a:spcBef>
            </a:pPr>
            <a:r>
              <a:rPr lang="en-GB" sz="2000" b="1" dirty="0" smtClean="0"/>
              <a:t>Done </a:t>
            </a:r>
            <a:r>
              <a:rPr lang="en-GB" sz="2000" b="1" dirty="0"/>
              <a:t>in two parts:</a:t>
            </a:r>
            <a:endParaRPr lang="en-US" sz="2000" dirty="0"/>
          </a:p>
          <a:p>
            <a:r>
              <a:rPr lang="en-US" u="sng" dirty="0" smtClean="0">
                <a:effectLst/>
              </a:rPr>
              <a:t>I </a:t>
            </a:r>
            <a:r>
              <a:rPr lang="en-US" u="sng" dirty="0">
                <a:effectLst/>
              </a:rPr>
              <a:t>- Identification of periods with </a:t>
            </a:r>
            <a:r>
              <a:rPr lang="en-US" u="sng" dirty="0" smtClean="0">
                <a:effectLst/>
              </a:rPr>
              <a:t>impacts </a:t>
            </a:r>
            <a:r>
              <a:rPr lang="en-US" u="sng" dirty="0">
                <a:effectLst/>
              </a:rPr>
              <a:t>of unusual shocks at national </a:t>
            </a:r>
            <a:r>
              <a:rPr lang="en-US" u="sng" dirty="0" smtClean="0">
                <a:effectLst/>
              </a:rPr>
              <a:t>level – Done before analysis workshop, and verified in the analysis</a:t>
            </a:r>
          </a:p>
          <a:p>
            <a:r>
              <a:rPr lang="en-US" u="sng" dirty="0" smtClean="0">
                <a:effectLst/>
              </a:rPr>
              <a:t>II </a:t>
            </a:r>
            <a:r>
              <a:rPr lang="en-US" u="sng" dirty="0">
                <a:effectLst/>
              </a:rPr>
              <a:t>- Identification of Non-Exceptional </a:t>
            </a:r>
            <a:r>
              <a:rPr lang="en-US" u="sng" dirty="0" smtClean="0">
                <a:effectLst/>
              </a:rPr>
              <a:t>Circumstances </a:t>
            </a:r>
            <a:r>
              <a:rPr lang="en-US" u="sng" dirty="0">
                <a:effectLst/>
              </a:rPr>
              <a:t>at Area </a:t>
            </a:r>
            <a:r>
              <a:rPr lang="en-US" u="sng" dirty="0" smtClean="0">
                <a:effectLst/>
              </a:rPr>
              <a:t>Level </a:t>
            </a:r>
            <a:r>
              <a:rPr lang="en-US" u="sng" dirty="0">
                <a:effectLst/>
              </a:rPr>
              <a:t>– Done </a:t>
            </a:r>
            <a:r>
              <a:rPr lang="en-US" u="sng" dirty="0" smtClean="0">
                <a:effectLst/>
              </a:rPr>
              <a:t>during the analysis</a:t>
            </a:r>
            <a:endParaRPr lang="en-US" dirty="0"/>
          </a:p>
        </p:txBody>
      </p:sp>
      <p:sp>
        <p:nvSpPr>
          <p:cNvPr id="4" name="Slide Number Placeholder 3"/>
          <p:cNvSpPr>
            <a:spLocks noGrp="1"/>
          </p:cNvSpPr>
          <p:nvPr>
            <p:ph type="sldNum" sz="quarter" idx="4"/>
          </p:nvPr>
        </p:nvSpPr>
        <p:spPr/>
        <p:txBody>
          <a:bodyPr/>
          <a:lstStyle/>
          <a:p>
            <a:pPr>
              <a:defRPr/>
            </a:pPr>
            <a:fld id="{A2B0062C-FEAD-43E6-A3C0-F5F6CEBB2A3C}" type="slidenum">
              <a:rPr lang="en-US" smtClean="0">
                <a:solidFill>
                  <a:prstClr val="white"/>
                </a:solidFill>
              </a:rPr>
              <a:pPr>
                <a:defRPr/>
              </a:pPr>
              <a:t>7</a:t>
            </a:fld>
            <a:endParaRPr lang="en-US">
              <a:solidFill>
                <a:prstClr val="white"/>
              </a:solidFill>
            </a:endParaRPr>
          </a:p>
        </p:txBody>
      </p:sp>
    </p:spTree>
    <p:extLst>
      <p:ext uri="{BB962C8B-B14F-4D97-AF65-F5344CB8AC3E}">
        <p14:creationId xmlns="" xmlns:p14="http://schemas.microsoft.com/office/powerpoint/2010/main" val="17610500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Procedures</a:t>
            </a:r>
            <a:endParaRPr lang="en-US" dirty="0"/>
          </a:p>
        </p:txBody>
      </p:sp>
      <p:sp>
        <p:nvSpPr>
          <p:cNvPr id="4" name="Slide Number Placeholder 3"/>
          <p:cNvSpPr>
            <a:spLocks noGrp="1"/>
          </p:cNvSpPr>
          <p:nvPr>
            <p:ph type="sldNum" sz="quarter" idx="4"/>
          </p:nvPr>
        </p:nvSpPr>
        <p:spPr/>
        <p:txBody>
          <a:bodyPr/>
          <a:lstStyle/>
          <a:p>
            <a:pPr>
              <a:defRPr/>
            </a:pPr>
            <a:fld id="{A2B0062C-FEAD-43E6-A3C0-F5F6CEBB2A3C}" type="slidenum">
              <a:rPr lang="en-US" smtClean="0">
                <a:solidFill>
                  <a:prstClr val="white"/>
                </a:solidFill>
              </a:rPr>
              <a:pPr>
                <a:defRPr/>
              </a:pPr>
              <a:t>8</a:t>
            </a:fld>
            <a:endParaRPr lang="en-US">
              <a:solidFill>
                <a:prstClr val="white"/>
              </a:solidFill>
            </a:endParaRPr>
          </a:p>
        </p:txBody>
      </p:sp>
      <p:sp>
        <p:nvSpPr>
          <p:cNvPr id="6" name="Content Placeholder 2"/>
          <p:cNvSpPr>
            <a:spLocks noGrp="1"/>
          </p:cNvSpPr>
          <p:nvPr>
            <p:ph idx="1"/>
          </p:nvPr>
        </p:nvSpPr>
        <p:spPr>
          <a:xfrm>
            <a:off x="457200" y="1600200"/>
            <a:ext cx="8229600" cy="4525963"/>
          </a:xfrm>
        </p:spPr>
        <p:txBody>
          <a:bodyPr>
            <a:normAutofit/>
          </a:bodyPr>
          <a:lstStyle/>
          <a:p>
            <a:pPr marL="0" indent="0">
              <a:lnSpc>
                <a:spcPct val="120000"/>
              </a:lnSpc>
              <a:spcBef>
                <a:spcPts val="1200"/>
              </a:spcBef>
              <a:buNone/>
            </a:pPr>
            <a:r>
              <a:rPr lang="en-GB" sz="2800" b="1" dirty="0" smtClean="0"/>
              <a:t>Done </a:t>
            </a:r>
            <a:r>
              <a:rPr lang="en-GB" sz="2800" b="1" dirty="0"/>
              <a:t>in two parts</a:t>
            </a:r>
            <a:r>
              <a:rPr lang="en-GB" sz="2800" b="1" dirty="0" smtClean="0"/>
              <a:t>:</a:t>
            </a:r>
          </a:p>
          <a:p>
            <a:pPr marL="0" indent="0">
              <a:lnSpc>
                <a:spcPct val="120000"/>
              </a:lnSpc>
              <a:spcBef>
                <a:spcPts val="1200"/>
              </a:spcBef>
              <a:buNone/>
            </a:pPr>
            <a:endParaRPr lang="en-US" sz="2800" dirty="0"/>
          </a:p>
          <a:p>
            <a:r>
              <a:rPr lang="en-US" sz="2800" dirty="0" smtClean="0">
                <a:effectLst/>
              </a:rPr>
              <a:t>I </a:t>
            </a:r>
            <a:r>
              <a:rPr lang="en-US" sz="2800" dirty="0">
                <a:effectLst/>
              </a:rPr>
              <a:t>- Identification of periods with impact of unusual shocks at national </a:t>
            </a:r>
            <a:r>
              <a:rPr lang="en-US" sz="2800" dirty="0" smtClean="0">
                <a:effectLst/>
              </a:rPr>
              <a:t>level – Done before analysis workshop and verified in the analysis</a:t>
            </a:r>
          </a:p>
          <a:p>
            <a:pPr marL="0" indent="0">
              <a:buNone/>
            </a:pPr>
            <a:endParaRPr lang="en-US" sz="2800" dirty="0" smtClean="0">
              <a:effectLst/>
            </a:endParaRPr>
          </a:p>
          <a:p>
            <a:r>
              <a:rPr lang="en-US" sz="2800" dirty="0" smtClean="0">
                <a:solidFill>
                  <a:schemeClr val="accent4">
                    <a:lumMod val="60000"/>
                    <a:lumOff val="40000"/>
                  </a:schemeClr>
                </a:solidFill>
                <a:effectLst/>
              </a:rPr>
              <a:t>II </a:t>
            </a:r>
            <a:r>
              <a:rPr lang="en-US" sz="2800" dirty="0">
                <a:solidFill>
                  <a:schemeClr val="accent4">
                    <a:lumMod val="60000"/>
                    <a:lumOff val="40000"/>
                  </a:schemeClr>
                </a:solidFill>
                <a:effectLst/>
              </a:rPr>
              <a:t>- Identification of </a:t>
            </a:r>
            <a:r>
              <a:rPr lang="en-US" sz="2800" dirty="0" smtClean="0">
                <a:solidFill>
                  <a:schemeClr val="accent4">
                    <a:lumMod val="60000"/>
                    <a:lumOff val="40000"/>
                  </a:schemeClr>
                </a:solidFill>
                <a:effectLst/>
              </a:rPr>
              <a:t>non-exceptional circumstances </a:t>
            </a:r>
            <a:r>
              <a:rPr lang="en-US" sz="2800" dirty="0">
                <a:solidFill>
                  <a:schemeClr val="accent4">
                    <a:lumMod val="60000"/>
                    <a:lumOff val="40000"/>
                  </a:schemeClr>
                </a:solidFill>
                <a:effectLst/>
              </a:rPr>
              <a:t>at Area </a:t>
            </a:r>
            <a:r>
              <a:rPr lang="en-US" sz="2800" dirty="0" smtClean="0">
                <a:solidFill>
                  <a:schemeClr val="accent4">
                    <a:lumMod val="60000"/>
                    <a:lumOff val="40000"/>
                  </a:schemeClr>
                </a:solidFill>
                <a:effectLst/>
              </a:rPr>
              <a:t>Level </a:t>
            </a:r>
            <a:r>
              <a:rPr lang="en-US" sz="2800" dirty="0">
                <a:solidFill>
                  <a:schemeClr val="accent4">
                    <a:lumMod val="60000"/>
                    <a:lumOff val="40000"/>
                  </a:schemeClr>
                </a:solidFill>
                <a:effectLst/>
              </a:rPr>
              <a:t>– Done </a:t>
            </a:r>
            <a:r>
              <a:rPr lang="en-US" sz="2800" dirty="0" smtClean="0">
                <a:solidFill>
                  <a:schemeClr val="accent4">
                    <a:lumMod val="60000"/>
                    <a:lumOff val="40000"/>
                  </a:schemeClr>
                </a:solidFill>
                <a:effectLst/>
              </a:rPr>
              <a:t>during </a:t>
            </a:r>
            <a:r>
              <a:rPr lang="en-US" sz="2800" dirty="0">
                <a:solidFill>
                  <a:schemeClr val="accent4">
                    <a:lumMod val="60000"/>
                    <a:lumOff val="40000"/>
                  </a:schemeClr>
                </a:solidFill>
                <a:effectLst/>
              </a:rPr>
              <a:t>analysis workshop</a:t>
            </a:r>
            <a:endParaRPr lang="en-US" sz="2800" dirty="0">
              <a:solidFill>
                <a:schemeClr val="accent4">
                  <a:lumMod val="60000"/>
                  <a:lumOff val="40000"/>
                </a:schemeClr>
              </a:solidFill>
            </a:endParaRPr>
          </a:p>
        </p:txBody>
      </p:sp>
    </p:spTree>
    <p:extLst>
      <p:ext uri="{BB962C8B-B14F-4D97-AF65-F5344CB8AC3E}">
        <p14:creationId xmlns:p14="http://schemas.microsoft.com/office/powerpoint/2010/main" xmlns="" val="3996558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Overview Part I – National Impacts of Unusual Shocks</a:t>
            </a:r>
            <a:endParaRPr lang="en-US" sz="4000" dirty="0"/>
          </a:p>
        </p:txBody>
      </p:sp>
      <p:sp>
        <p:nvSpPr>
          <p:cNvPr id="3" name="Content Placeholder 2"/>
          <p:cNvSpPr>
            <a:spLocks noGrp="1"/>
          </p:cNvSpPr>
          <p:nvPr>
            <p:ph idx="1"/>
          </p:nvPr>
        </p:nvSpPr>
        <p:spPr>
          <a:xfrm>
            <a:off x="457200" y="1874837"/>
            <a:ext cx="8229600" cy="4525963"/>
          </a:xfrm>
        </p:spPr>
        <p:txBody>
          <a:bodyPr>
            <a:noAutofit/>
          </a:bodyPr>
          <a:lstStyle/>
          <a:p>
            <a:r>
              <a:rPr lang="en-US" sz="2800" dirty="0" smtClean="0">
                <a:effectLst/>
              </a:rPr>
              <a:t>Periods </a:t>
            </a:r>
            <a:r>
              <a:rPr lang="en-US" sz="2800" dirty="0">
                <a:effectLst/>
              </a:rPr>
              <a:t>of </a:t>
            </a:r>
            <a:r>
              <a:rPr lang="en-US" sz="2800" dirty="0" smtClean="0">
                <a:effectLst/>
              </a:rPr>
              <a:t>impacts of </a:t>
            </a:r>
            <a:r>
              <a:rPr lang="en-US" sz="2800" dirty="0">
                <a:effectLst/>
              </a:rPr>
              <a:t>nationally relevant unusual </a:t>
            </a:r>
            <a:r>
              <a:rPr lang="en-US" sz="2800" dirty="0" smtClean="0">
                <a:effectLst/>
              </a:rPr>
              <a:t>shocks</a:t>
            </a:r>
          </a:p>
          <a:p>
            <a:r>
              <a:rPr lang="en-US" sz="2800" dirty="0" smtClean="0">
                <a:effectLst/>
              </a:rPr>
              <a:t>Those </a:t>
            </a:r>
            <a:r>
              <a:rPr lang="en-US" sz="2800" dirty="0">
                <a:effectLst/>
              </a:rPr>
              <a:t>that </a:t>
            </a:r>
            <a:r>
              <a:rPr lang="en-US" sz="2800" dirty="0" smtClean="0">
                <a:effectLst/>
              </a:rPr>
              <a:t>have impacts </a:t>
            </a:r>
            <a:r>
              <a:rPr lang="en-US" sz="2800" dirty="0">
                <a:effectLst/>
              </a:rPr>
              <a:t>across the </a:t>
            </a:r>
            <a:r>
              <a:rPr lang="en-US" sz="2800" dirty="0" smtClean="0">
                <a:effectLst/>
              </a:rPr>
              <a:t>country </a:t>
            </a:r>
          </a:p>
          <a:p>
            <a:r>
              <a:rPr lang="en-US" sz="2800" dirty="0" smtClean="0">
                <a:effectLst/>
              </a:rPr>
              <a:t>Shocks </a:t>
            </a:r>
            <a:r>
              <a:rPr lang="en-US" sz="2800" dirty="0">
                <a:effectLst/>
              </a:rPr>
              <a:t>that are limited to one </a:t>
            </a:r>
            <a:r>
              <a:rPr lang="en-US" sz="2800" dirty="0" smtClean="0">
                <a:effectLst/>
              </a:rPr>
              <a:t>geographical </a:t>
            </a:r>
            <a:r>
              <a:rPr lang="en-US" sz="2800" dirty="0">
                <a:effectLst/>
              </a:rPr>
              <a:t>area but had impacts </a:t>
            </a:r>
            <a:r>
              <a:rPr lang="en-US" sz="2800" dirty="0" smtClean="0">
                <a:effectLst/>
              </a:rPr>
              <a:t>noted </a:t>
            </a:r>
            <a:r>
              <a:rPr lang="en-US" sz="2800" dirty="0">
                <a:effectLst/>
              </a:rPr>
              <a:t>at the national level </a:t>
            </a:r>
            <a:r>
              <a:rPr lang="en-US" sz="2800" dirty="0" smtClean="0">
                <a:effectLst/>
              </a:rPr>
              <a:t>may also be </a:t>
            </a:r>
            <a:r>
              <a:rPr lang="en-US" sz="2800" dirty="0">
                <a:effectLst/>
              </a:rPr>
              <a:t>included in this step. </a:t>
            </a:r>
            <a:endParaRPr lang="en-US" sz="2800" dirty="0" smtClean="0">
              <a:effectLst/>
            </a:endParaRPr>
          </a:p>
          <a:p>
            <a:r>
              <a:rPr lang="en-US" sz="2800" dirty="0" smtClean="0">
                <a:effectLst/>
              </a:rPr>
              <a:t>The </a:t>
            </a:r>
            <a:r>
              <a:rPr lang="en-US" sz="2800" dirty="0">
                <a:effectLst/>
              </a:rPr>
              <a:t>identification of periods with impacts of exceptional shocks sets the stage for area level analysis.</a:t>
            </a:r>
            <a:endParaRPr lang="en-US" sz="4400" dirty="0">
              <a:effectLst/>
            </a:endParaRPr>
          </a:p>
          <a:p>
            <a:endParaRPr lang="en-US" sz="2800" dirty="0"/>
          </a:p>
        </p:txBody>
      </p:sp>
      <p:sp>
        <p:nvSpPr>
          <p:cNvPr id="4" name="Slide Number Placeholder 3"/>
          <p:cNvSpPr>
            <a:spLocks noGrp="1"/>
          </p:cNvSpPr>
          <p:nvPr>
            <p:ph type="sldNum" sz="quarter" idx="4"/>
          </p:nvPr>
        </p:nvSpPr>
        <p:spPr/>
        <p:txBody>
          <a:bodyPr/>
          <a:lstStyle/>
          <a:p>
            <a:pPr>
              <a:defRPr/>
            </a:pPr>
            <a:fld id="{A2B0062C-FEAD-43E6-A3C0-F5F6CEBB2A3C}" type="slidenum">
              <a:rPr lang="en-US" smtClean="0">
                <a:solidFill>
                  <a:prstClr val="white"/>
                </a:solidFill>
              </a:rPr>
              <a:pPr>
                <a:defRPr/>
              </a:pPr>
              <a:t>9</a:t>
            </a:fld>
            <a:endParaRPr lang="en-US">
              <a:solidFill>
                <a:prstClr val="white"/>
              </a:solidFill>
            </a:endParaRPr>
          </a:p>
        </p:txBody>
      </p:sp>
    </p:spTree>
    <p:extLst>
      <p:ext uri="{BB962C8B-B14F-4D97-AF65-F5344CB8AC3E}">
        <p14:creationId xmlns:p14="http://schemas.microsoft.com/office/powerpoint/2010/main" xmlns="" val="3102437385"/>
      </p:ext>
    </p:extLst>
  </p:cSld>
  <p:clrMapOvr>
    <a:masterClrMapping/>
  </p:clrMapOvr>
</p:sld>
</file>

<file path=ppt/theme/theme1.xml><?xml version="1.0" encoding="utf-8"?>
<a:theme xmlns:a="http://schemas.openxmlformats.org/drawingml/2006/main" name="1_IPC Version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C8CCB767ECA2945A2972C1B8C4B2FAF" ma:contentTypeVersion="11" ma:contentTypeDescription="Create a new document." ma:contentTypeScope="" ma:versionID="b7999efb1e56107bdc6401e10574c926">
  <xsd:schema xmlns:xsd="http://www.w3.org/2001/XMLSchema" xmlns:xs="http://www.w3.org/2001/XMLSchema" xmlns:p="http://schemas.microsoft.com/office/2006/metadata/properties" xmlns:ns2="60b383c8-d514-46d9-801f-d9bf9d31236e" xmlns:ns3="d1d1d275-8768-4d4a-979e-aa04a4efa952" targetNamespace="http://schemas.microsoft.com/office/2006/metadata/properties" ma:root="true" ma:fieldsID="3d477d3bc07f259adc6bfc0dffea5e51" ns2:_="" ns3:_="">
    <xsd:import namespace="60b383c8-d514-46d9-801f-d9bf9d31236e"/>
    <xsd:import namespace="d1d1d275-8768-4d4a-979e-aa04a4efa95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b383c8-d514-46d9-801f-d9bf9d3123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40eee1e-ad38-437e-be40-fc9f033adc9a"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1d1d275-8768-4d4a-979e-aa04a4efa95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ac474ac-1042-4b67-8499-cc006b33c5f0}" ma:internalName="TaxCatchAll" ma:showField="CatchAllData" ma:web="d1d1d275-8768-4d4a-979e-aa04a4efa9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1d1d275-8768-4d4a-979e-aa04a4efa952" xsi:nil="true"/>
    <lcf76f155ced4ddcb4097134ff3c332f xmlns="60b383c8-d514-46d9-801f-d9bf9d31236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FDBD651-FD55-48CA-8CDE-974940C0D145}"/>
</file>

<file path=customXml/itemProps2.xml><?xml version="1.0" encoding="utf-8"?>
<ds:datastoreItem xmlns:ds="http://schemas.openxmlformats.org/officeDocument/2006/customXml" ds:itemID="{20798301-E14E-4482-9BF0-F2D2AFA3AE98}"/>
</file>

<file path=customXml/itemProps3.xml><?xml version="1.0" encoding="utf-8"?>
<ds:datastoreItem xmlns:ds="http://schemas.openxmlformats.org/officeDocument/2006/customXml" ds:itemID="{6C255635-B904-4749-9F5C-9399F43AC37E}"/>
</file>

<file path=docProps/app.xml><?xml version="1.0" encoding="utf-8"?>
<Properties xmlns="http://schemas.openxmlformats.org/officeDocument/2006/extended-properties" xmlns:vt="http://schemas.openxmlformats.org/officeDocument/2006/docPropsVTypes">
  <Template>ppt7C.tmp</Template>
  <TotalTime>9541</TotalTime>
  <Words>1517</Words>
  <Application>Microsoft Office PowerPoint</Application>
  <PresentationFormat>On-screen Show (4:3)</PresentationFormat>
  <Paragraphs>138</Paragraphs>
  <Slides>24</Slides>
  <Notes>4</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1_IPC Version 2</vt:lpstr>
      <vt:lpstr>Slide 1</vt:lpstr>
      <vt:lpstr>Learning Objectives</vt:lpstr>
      <vt:lpstr>Definition of NECs</vt:lpstr>
      <vt:lpstr>Definition of NECs</vt:lpstr>
      <vt:lpstr>Importance of NECs</vt:lpstr>
      <vt:lpstr>Structural Changes</vt:lpstr>
      <vt:lpstr>2-Part Procedure for Identification of periods with NECs</vt:lpstr>
      <vt:lpstr>Procedures</vt:lpstr>
      <vt:lpstr>Overview Part I – National Impacts of Unusual Shocks</vt:lpstr>
      <vt:lpstr>Tool for Part I: National Impacts of Unusual Shocks</vt:lpstr>
      <vt:lpstr>Procedures for Part I – National Impacts of Unusual Shocks</vt:lpstr>
      <vt:lpstr>Procedures for Part I – National Impacts of Unusual Shocks</vt:lpstr>
      <vt:lpstr>Procedures</vt:lpstr>
      <vt:lpstr>Overview Part II – NECs for Area</vt:lpstr>
      <vt:lpstr>Tool for Part II: NECs for Area </vt:lpstr>
      <vt:lpstr>Procedures for Identification of periods with NECs at area level</vt:lpstr>
      <vt:lpstr>Tool for Part II: NECs for Area </vt:lpstr>
      <vt:lpstr>Combined Matrix and Timing Differences of Shock Impacts</vt:lpstr>
      <vt:lpstr>Identify Additional Unusual Shocks at Area Level </vt:lpstr>
      <vt:lpstr>Synthesize Impacts and Timing of Additional Shocks</vt:lpstr>
      <vt:lpstr>Add any structural changes that impact overall food security conditions</vt:lpstr>
      <vt:lpstr>Assign a Conclusion on Quarters for the Area</vt:lpstr>
      <vt:lpstr>Complete the National Shocks Matrix</vt:lpstr>
      <vt:lpstr>Wrap up</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1.1.  Welcome and Introduction</dc:title>
  <dc:creator>Jeff Klenk</dc:creator>
  <cp:lastModifiedBy>Kaija</cp:lastModifiedBy>
  <cp:revision>274</cp:revision>
  <dcterms:created xsi:type="dcterms:W3CDTF">2012-01-23T22:14:43Z</dcterms:created>
  <dcterms:modified xsi:type="dcterms:W3CDTF">2019-04-27T12:43:55Z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0x0101009C8CCB767ECA2945A2972C1B8C4B2FAF</vt:lpwstr>
  </property>
</Properties>
</file>