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5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D4D2-DECF-4ABA-B60D-70B30DEB108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858B-3993-4083-AFA2-CD5B46B36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Exercices de groupe à partir des</a:t>
            </a:r>
            <a:r>
              <a:rPr baseline="0"/>
              <a:t> outils de mise en œuvre de l'AQ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5387FF-1CE4-4439-B6AC-5F1D8A94353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0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Exercices de groupe à partir des</a:t>
            </a:r>
            <a:r>
              <a:rPr baseline="0"/>
              <a:t> outils de mise en œuvre de l'AQ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5387FF-1CE4-4439-B6AC-5F1D8A94353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1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0056" y="9855"/>
            <a:ext cx="9771887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22C2-BD3A-4775-AF7B-C6BDCDC9979E}" type="datetimeFigureOut">
              <a:rPr lang="en-US"/>
              <a:pPr>
                <a:defRPr/>
              </a:pPr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3373-9A87-42B5-AF16-9D77C11BC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1" y="9855"/>
            <a:ext cx="1204569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360" y="1596897"/>
            <a:ext cx="10787278" cy="323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cinfo.org/ipcinfo-website/events/en/" TargetMode="External"/><Relationship Id="rId13" Type="http://schemas.openxmlformats.org/officeDocument/2006/relationships/hyperlink" Target="https://forms.gle/JsaWGdib6ZjWQMNu5" TargetMode="External"/><Relationship Id="rId3" Type="http://schemas.openxmlformats.org/officeDocument/2006/relationships/hyperlink" Target="http://www.ipcinfo.org/ipc-country-analysis/" TargetMode="External"/><Relationship Id="rId7" Type="http://schemas.openxmlformats.org/officeDocument/2006/relationships/hyperlink" Target="http://www.ipcinfo.org/ipcinfo-website/contacts/en/" TargetMode="External"/><Relationship Id="rId12" Type="http://schemas.openxmlformats.org/officeDocument/2006/relationships/hyperlink" Target="https://www.surveymonkey.com/r/XN867VG" TargetMode="External"/><Relationship Id="rId2" Type="http://schemas.openxmlformats.org/officeDocument/2006/relationships/hyperlink" Target="http://www.ipcinf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3.23.115.229/" TargetMode="External"/><Relationship Id="rId11" Type="http://schemas.openxmlformats.org/officeDocument/2006/relationships/hyperlink" Target="https://www.surveymonkey.com/r/IPClearning" TargetMode="External"/><Relationship Id="rId5" Type="http://schemas.openxmlformats.org/officeDocument/2006/relationships/hyperlink" Target="http://www.ipcinfo.org/ipcinfo-website/ipc-systems-login/ipc-certification-programme/en/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www.surveymonkey.com/r/BTBM7XZ" TargetMode="External"/><Relationship Id="rId4" Type="http://schemas.openxmlformats.org/officeDocument/2006/relationships/hyperlink" Target="http://www.ipcinfo.org/ipcinfo-website/ipc-global-partnership-and-programme/en/" TargetMode="External"/><Relationship Id="rId9" Type="http://schemas.openxmlformats.org/officeDocument/2006/relationships/hyperlink" Target="https://unfao.sharepoint.com/sites/ipc/Lists/Calendar/Overlay%20Calendar.aspx" TargetMode="External"/><Relationship Id="rId14" Type="http://schemas.openxmlformats.org/officeDocument/2006/relationships/hyperlink" Target="https://forms.gle/JMFQmHrKMmiwmixE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80EA455A-A77E-9D10-99DF-077994AB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6" y="4976"/>
            <a:ext cx="12199250" cy="488049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BF46B9F-2EC7-AD5E-A71E-1F72C18D8A10}"/>
              </a:ext>
            </a:extLst>
          </p:cNvPr>
          <p:cNvSpPr/>
          <p:nvPr/>
        </p:nvSpPr>
        <p:spPr>
          <a:xfrm>
            <a:off x="443418" y="2362200"/>
            <a:ext cx="11282418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fr-FR" sz="4000" b="1" spc="-15" dirty="0">
                <a:solidFill>
                  <a:srgbClr val="FFFFFF"/>
                </a:solidFill>
                <a:latin typeface="Calibri"/>
                <a:cs typeface="Calibri"/>
              </a:rPr>
              <a:t>PROCESSUS</a:t>
            </a:r>
            <a:r>
              <a:rPr lang="fr-FR"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lang="fr-FR" sz="4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spc="-5" dirty="0">
                <a:solidFill>
                  <a:srgbClr val="FFFFFF"/>
                </a:solidFill>
                <a:latin typeface="Calibri"/>
                <a:cs typeface="Calibri"/>
              </a:rPr>
              <a:t>OUTILS</a:t>
            </a:r>
            <a:r>
              <a:rPr lang="fr-FR" sz="4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dirty="0">
                <a:solidFill>
                  <a:srgbClr val="FFFFFF"/>
                </a:solidFill>
                <a:latin typeface="Calibri"/>
                <a:cs typeface="Calibri"/>
              </a:rPr>
              <a:t>IPC</a:t>
            </a:r>
            <a:endParaRPr lang="fr-FR"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fr-FR" sz="4000" b="1" spc="-5" dirty="0">
                <a:solidFill>
                  <a:srgbClr val="FFFFFF"/>
                </a:solidFill>
                <a:latin typeface="Calibri"/>
                <a:cs typeface="Calibri"/>
              </a:rPr>
              <a:t>(session</a:t>
            </a:r>
            <a:r>
              <a:rPr lang="fr-FR"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spc="-15" dirty="0">
                <a:solidFill>
                  <a:srgbClr val="FFFFFF"/>
                </a:solidFill>
                <a:latin typeface="Calibri"/>
                <a:cs typeface="Calibri"/>
              </a:rPr>
              <a:t>conjointe</a:t>
            </a:r>
            <a:r>
              <a:rPr lang="fr-FR"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dirty="0">
                <a:solidFill>
                  <a:srgbClr val="FFFFFF"/>
                </a:solidFill>
                <a:latin typeface="Calibri"/>
                <a:cs typeface="Calibri"/>
              </a:rPr>
              <a:t>AFI</a:t>
            </a:r>
            <a:r>
              <a:rPr lang="fr-FR" sz="4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fr-FR" sz="4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b="1" dirty="0">
                <a:solidFill>
                  <a:srgbClr val="FFFFFF"/>
                </a:solidFill>
                <a:latin typeface="Calibri"/>
                <a:cs typeface="Calibri"/>
              </a:rPr>
              <a:t>AMN)</a:t>
            </a:r>
            <a:endParaRPr lang="fr-FR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magine 9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4E71CD2A-6A3D-FBD4-EF32-748B914B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2" y="5236830"/>
            <a:ext cx="120967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1184" y="9855"/>
            <a:ext cx="150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PLA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IFIER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9205" y="2404059"/>
            <a:ext cx="957770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Quels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principaux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éléments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 se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rappeler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lors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la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phase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planification?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6B82C-66B9-28C8-2214-2224A308D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1184" y="9855"/>
            <a:ext cx="150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PLA</a:t>
            </a:r>
            <a:r>
              <a:rPr sz="2800" spc="-20" dirty="0"/>
              <a:t>N</a:t>
            </a:r>
            <a:r>
              <a:rPr sz="2800" spc="-5" dirty="0"/>
              <a:t>IFIER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98221" y="709291"/>
            <a:ext cx="11678920" cy="59080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Calibri"/>
                <a:cs typeface="Calibri"/>
              </a:rPr>
              <a:t>CONSEILS: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réunion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du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GTT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sur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planification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devrait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inclure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toutes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600" spc="5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agences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partenaires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l’IPC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présent</a:t>
            </a:r>
            <a:r>
              <a:rPr sz="16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dans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pays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Avant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fixer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dates,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effectuer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cartographie</a:t>
            </a:r>
            <a:r>
              <a:rPr sz="16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données</a:t>
            </a:r>
            <a:r>
              <a:rPr sz="16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disponibles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fixer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date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limite de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partage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-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suivi individuel</a:t>
            </a:r>
            <a:r>
              <a:rPr sz="16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du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CDT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Planifiez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F2023"/>
                </a:solidFill>
                <a:latin typeface="Calibri"/>
                <a:cs typeface="Calibri"/>
              </a:rPr>
              <a:t>TOUJOURS</a:t>
            </a:r>
            <a:r>
              <a:rPr sz="1600" spc="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au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moins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semaine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entre</a:t>
            </a:r>
            <a:r>
              <a:rPr sz="16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l'ANALYSE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données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collecte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données)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l’atélier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IPC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Convenir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avec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OCHA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d'une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date </a:t>
            </a:r>
            <a:r>
              <a:rPr sz="1600" spc="-5" dirty="0">
                <a:latin typeface="Calibri"/>
                <a:cs typeface="Calibri"/>
              </a:rPr>
              <a:t>limite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partage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négocier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marge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manœuvre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entre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l'analyse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HNO/PRH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Pour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construction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l’Equipe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d’analyse,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tous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partenaires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IPC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(obligatoires)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autres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agences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‘pertinentes’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doivent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être</a:t>
            </a:r>
            <a:endParaRPr sz="16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répertoriés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contactée.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Considérez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également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différents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services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d’une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même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agence.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Eviter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d’utilizer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toujours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la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même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liste…</a:t>
            </a:r>
            <a:endParaRPr sz="1600">
              <a:latin typeface="Calibri"/>
              <a:cs typeface="Calibri"/>
            </a:endParaRPr>
          </a:p>
          <a:p>
            <a:pPr marL="354965" marR="18415" indent="-342900">
              <a:lnSpc>
                <a:spcPct val="100000"/>
              </a:lnSpc>
              <a:spcBef>
                <a:spcPts val="12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Définir</a:t>
            </a:r>
            <a:r>
              <a:rPr sz="1600" spc="-5" dirty="0">
                <a:latin typeface="Calibri"/>
                <a:cs typeface="Calibri"/>
              </a:rPr>
              <a:t> 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lieu,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source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financement </a:t>
            </a:r>
            <a:r>
              <a:rPr sz="1600" spc="-5" dirty="0">
                <a:latin typeface="Calibri"/>
                <a:cs typeface="Calibri"/>
              </a:rPr>
              <a:t>/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répartition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fonds,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budget 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logistique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ENSEMBLE.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S’accorder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DSA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dans 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phase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planification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convenir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d'un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achat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crédit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nécessaire.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Eviter d’informer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sur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les</a:t>
            </a:r>
            <a:r>
              <a:rPr sz="1600" i="1" spc="-10" dirty="0">
                <a:latin typeface="Calibri"/>
                <a:cs typeface="Calibri"/>
              </a:rPr>
              <a:t> modalités</a:t>
            </a:r>
            <a:r>
              <a:rPr sz="1600" i="1" spc="-5" dirty="0">
                <a:latin typeface="Calibri"/>
                <a:cs typeface="Calibri"/>
              </a:rPr>
              <a:t> et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DSA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pendant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l’analyse..</a:t>
            </a:r>
            <a:endParaRPr sz="1600">
              <a:latin typeface="Calibri"/>
              <a:cs typeface="Calibri"/>
            </a:endParaRPr>
          </a:p>
          <a:p>
            <a:pPr marL="354965" marR="370205" indent="-342900">
              <a:lnSpc>
                <a:spcPct val="100000"/>
              </a:lnSpc>
              <a:spcBef>
                <a:spcPts val="120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invitations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doivent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être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envoyées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deux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semaines </a:t>
            </a:r>
            <a:r>
              <a:rPr sz="1600" spc="-15" dirty="0">
                <a:latin typeface="Calibri"/>
                <a:cs typeface="Calibri"/>
              </a:rPr>
              <a:t>avant,</a:t>
            </a:r>
            <a:r>
              <a:rPr sz="1600" spc="-10" dirty="0">
                <a:latin typeface="Calibri"/>
                <a:cs typeface="Calibri"/>
              </a:rPr>
              <a:t> rappel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</a:t>
            </a:r>
            <a:r>
              <a:rPr sz="1600" dirty="0">
                <a:latin typeface="Calibri"/>
                <a:cs typeface="Calibri"/>
              </a:rPr>
              <a:t> e-mail </a:t>
            </a:r>
            <a:r>
              <a:rPr sz="1600" spc="-5" dirty="0">
                <a:latin typeface="Calibri"/>
                <a:cs typeface="Calibri"/>
              </a:rPr>
              <a:t>une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semaine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avant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nouveau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vendredi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avant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demande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confirmation.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Décidez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avant</a:t>
            </a:r>
            <a:r>
              <a:rPr sz="1600" spc="-5" dirty="0">
                <a:latin typeface="Calibri"/>
                <a:cs typeface="Calibri"/>
              </a:rPr>
              <a:t> si 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points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focaux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contextes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seront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inclus.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Assurez-vous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copier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superviseurs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dans</a:t>
            </a:r>
            <a:r>
              <a:rPr sz="1600" spc="-5" dirty="0">
                <a:latin typeface="Calibri"/>
                <a:cs typeface="Calibri"/>
              </a:rPr>
              <a:t> la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première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invitation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faites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 suivi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individuel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ceux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confirment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S'assurer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dirty="0">
                <a:latin typeface="Calibri"/>
                <a:cs typeface="Calibri"/>
              </a:rPr>
              <a:t> 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services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traduction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sont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fournis</a:t>
            </a:r>
            <a:r>
              <a:rPr sz="1600" spc="-5" dirty="0">
                <a:latin typeface="Calibri"/>
                <a:cs typeface="Calibri"/>
              </a:rPr>
              <a:t> si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nécessaire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80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Calibri"/>
                <a:cs typeface="Calibri"/>
              </a:rPr>
              <a:t>S’assurer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première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validation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résultats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préliminaires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l’enquête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nutrition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recalculs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réalisés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(pas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necessaire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pour</a:t>
            </a:r>
            <a:endParaRPr sz="16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780"/>
              </a:spcBef>
            </a:pP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food </a:t>
            </a:r>
            <a:r>
              <a:rPr sz="1600" spc="-10" dirty="0">
                <a:latin typeface="Calibri"/>
                <a:cs typeface="Calibri"/>
              </a:rPr>
              <a:t>sec)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137500"/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Vérifier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formation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ou un </a:t>
            </a:r>
            <a:r>
              <a:rPr sz="1600" spc="-10" dirty="0">
                <a:latin typeface="Calibri"/>
                <a:cs typeface="Calibri"/>
              </a:rPr>
              <a:t>rafraîchissement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nécessaire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organiser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formateurs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6485E-B321-4027-C587-660C53995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848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</a:t>
            </a:r>
            <a:r>
              <a:rPr spc="-215" dirty="0"/>
              <a:t>P</a:t>
            </a:r>
            <a:r>
              <a:rPr spc="-5" dirty="0"/>
              <a:t>ARER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9205" y="2404059"/>
            <a:ext cx="957770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Quels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principaux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éléments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 se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rappeler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lors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la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phase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préparation?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FE7AF-6312-9D31-6462-F7268FAEC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2708" y="9855"/>
            <a:ext cx="1499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PRE</a:t>
            </a:r>
            <a:r>
              <a:rPr sz="2800" spc="-215" dirty="0"/>
              <a:t>P</a:t>
            </a:r>
            <a:r>
              <a:rPr sz="2800" spc="-5" dirty="0"/>
              <a:t>ARER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96011" y="772159"/>
            <a:ext cx="11273790" cy="580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CONSEILS:</a:t>
            </a:r>
            <a:endParaRPr sz="2000">
              <a:latin typeface="Calibri"/>
              <a:cs typeface="Calibri"/>
            </a:endParaRPr>
          </a:p>
          <a:p>
            <a:pPr marL="122555" algn="ctr">
              <a:lnSpc>
                <a:spcPct val="100000"/>
              </a:lnSpc>
              <a:spcBef>
                <a:spcPts val="131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…Plus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préparation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finalisée,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consensus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18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facile: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analystes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8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concentrent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débat</a:t>
            </a:r>
            <a:r>
              <a:rPr sz="18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sont</a:t>
            </a:r>
            <a:r>
              <a:rPr sz="1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endParaRPr sz="1800">
              <a:latin typeface="Calibri"/>
              <a:cs typeface="Calibri"/>
            </a:endParaRPr>
          </a:p>
          <a:p>
            <a:pPr marL="121285" algn="ctr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pressés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prendre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des décisions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dernier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jour…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CDT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ou fiche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d’analyse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AMN </a:t>
            </a:r>
            <a:r>
              <a:rPr sz="1700" spc="-5" dirty="0">
                <a:latin typeface="Calibri"/>
                <a:cs typeface="Calibri"/>
              </a:rPr>
              <a:t>doivent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être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remplis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à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100%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Les</a:t>
            </a:r>
            <a:r>
              <a:rPr sz="1700" spc="-5" dirty="0">
                <a:latin typeface="Calibri"/>
                <a:cs typeface="Calibri"/>
              </a:rPr>
              <a:t> informations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l’AAH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doivent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être </a:t>
            </a:r>
            <a:r>
              <a:rPr sz="1700" spc="-10" dirty="0">
                <a:latin typeface="Calibri"/>
                <a:cs typeface="Calibri"/>
              </a:rPr>
              <a:t>prêtes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convenus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facilitateurs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lors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phase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préparation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Considérez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semaine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précédant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l'analyse</a:t>
            </a:r>
            <a:r>
              <a:rPr sz="1700" spc="-5" dirty="0">
                <a:latin typeface="Calibri"/>
                <a:cs typeface="Calibri"/>
              </a:rPr>
              <a:t> comme</a:t>
            </a:r>
            <a:r>
              <a:rPr sz="1700" dirty="0">
                <a:latin typeface="Calibri"/>
                <a:cs typeface="Calibri"/>
              </a:rPr>
              <a:t> un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travail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IPC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à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plein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temps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pour les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facilitateurs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/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libérer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votre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agenda</a:t>
            </a:r>
            <a:endParaRPr sz="1700">
              <a:latin typeface="Calibri"/>
              <a:cs typeface="Calibri"/>
            </a:endParaRPr>
          </a:p>
          <a:p>
            <a:pPr marL="355600" marR="5461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spc="-10" dirty="0">
                <a:latin typeface="Calibri"/>
                <a:cs typeface="Calibri"/>
              </a:rPr>
              <a:t>Préparez </a:t>
            </a:r>
            <a:r>
              <a:rPr sz="1700" b="1" spc="-15" dirty="0">
                <a:latin typeface="Calibri"/>
                <a:cs typeface="Calibri"/>
              </a:rPr>
              <a:t>TOUT </a:t>
            </a:r>
            <a:r>
              <a:rPr sz="1700" b="1" spc="-40" dirty="0">
                <a:latin typeface="Calibri"/>
                <a:cs typeface="Calibri"/>
              </a:rPr>
              <a:t>AVANT </a:t>
            </a:r>
            <a:r>
              <a:rPr sz="1700" spc="-5" dirty="0">
                <a:latin typeface="Calibri"/>
                <a:cs typeface="Calibri"/>
              </a:rPr>
              <a:t>(groupes, </a:t>
            </a:r>
            <a:r>
              <a:rPr sz="1700" dirty="0">
                <a:latin typeface="Calibri"/>
                <a:cs typeface="Calibri"/>
              </a:rPr>
              <a:t>salles, </a:t>
            </a:r>
            <a:r>
              <a:rPr sz="1700" spc="-10" dirty="0">
                <a:latin typeface="Calibri"/>
                <a:cs typeface="Calibri"/>
              </a:rPr>
              <a:t>projecteurs, </a:t>
            </a:r>
            <a:r>
              <a:rPr sz="1700" dirty="0">
                <a:latin typeface="Calibri"/>
                <a:cs typeface="Calibri"/>
              </a:rPr>
              <a:t>accès à l'ISS pour les </a:t>
            </a:r>
            <a:r>
              <a:rPr sz="1700" spc="-10" dirty="0">
                <a:latin typeface="Calibri"/>
                <a:cs typeface="Calibri"/>
              </a:rPr>
              <a:t>utilisateurs, </a:t>
            </a:r>
            <a:r>
              <a:rPr sz="1700" dirty="0">
                <a:latin typeface="Calibri"/>
                <a:cs typeface="Calibri"/>
              </a:rPr>
              <a:t>accès aux données </a:t>
            </a:r>
            <a:r>
              <a:rPr sz="1700" spc="-5" dirty="0">
                <a:latin typeface="Calibri"/>
                <a:cs typeface="Calibri"/>
              </a:rPr>
              <a:t>et fiches </a:t>
            </a:r>
            <a:r>
              <a:rPr sz="1700" spc="-15" dirty="0">
                <a:latin typeface="Calibri"/>
                <a:cs typeface="Calibri"/>
              </a:rPr>
              <a:t>d’analyses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AMN,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définir</a:t>
            </a:r>
            <a:r>
              <a:rPr sz="1700" dirty="0">
                <a:latin typeface="Calibri"/>
                <a:cs typeface="Calibri"/>
              </a:rPr>
              <a:t> les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paramètres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d’analyse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AMN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documents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standards,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plans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sauvegarde)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Décidez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quand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payer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DSA,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meilleure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répartition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(Séparer</a:t>
            </a:r>
            <a:r>
              <a:rPr sz="1700" i="1" dirty="0">
                <a:latin typeface="Calibri"/>
                <a:cs typeface="Calibri"/>
              </a:rPr>
              <a:t> en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deux</a:t>
            </a:r>
            <a:r>
              <a:rPr sz="1700" i="1" dirty="0">
                <a:latin typeface="Calibri"/>
                <a:cs typeface="Calibri"/>
              </a:rPr>
              <a:t> tranches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est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préférables)</a:t>
            </a:r>
            <a:endParaRPr sz="17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C'est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 </a:t>
            </a:r>
            <a:r>
              <a:rPr sz="17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travail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d'équipe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 </a:t>
            </a:r>
            <a:r>
              <a:rPr sz="1700" spc="-10" dirty="0">
                <a:latin typeface="Calibri"/>
                <a:cs typeface="Calibri"/>
              </a:rPr>
              <a:t>évitez </a:t>
            </a:r>
            <a:r>
              <a:rPr sz="1700" spc="-5" dirty="0">
                <a:latin typeface="Calibri"/>
                <a:cs typeface="Calibri"/>
              </a:rPr>
              <a:t>de tout </a:t>
            </a:r>
            <a:r>
              <a:rPr sz="1700" spc="-10" dirty="0">
                <a:latin typeface="Calibri"/>
                <a:cs typeface="Calibri"/>
              </a:rPr>
              <a:t>mettre </a:t>
            </a:r>
            <a:r>
              <a:rPr sz="1700" dirty="0">
                <a:latin typeface="Calibri"/>
                <a:cs typeface="Calibri"/>
              </a:rPr>
              <a:t>sur </a:t>
            </a:r>
            <a:r>
              <a:rPr sz="1700" spc="-5" dirty="0">
                <a:latin typeface="Calibri"/>
                <a:cs typeface="Calibri"/>
              </a:rPr>
              <a:t>vos </a:t>
            </a:r>
            <a:r>
              <a:rPr sz="1700" dirty="0">
                <a:latin typeface="Calibri"/>
                <a:cs typeface="Calibri"/>
              </a:rPr>
              <a:t>épaules: </a:t>
            </a:r>
            <a:r>
              <a:rPr sz="1700" spc="-5" dirty="0">
                <a:latin typeface="Calibri"/>
                <a:cs typeface="Calibri"/>
              </a:rPr>
              <a:t>créez </a:t>
            </a:r>
            <a:r>
              <a:rPr sz="1700" dirty="0">
                <a:latin typeface="Calibri"/>
                <a:cs typeface="Calibri"/>
              </a:rPr>
              <a:t>un </a:t>
            </a:r>
            <a:r>
              <a:rPr sz="1700" spc="-5" dirty="0">
                <a:latin typeface="Calibri"/>
                <a:cs typeface="Calibri"/>
              </a:rPr>
              <a:t>groupe </a:t>
            </a:r>
            <a:r>
              <a:rPr sz="1700" dirty="0">
                <a:latin typeface="Calibri"/>
                <a:cs typeface="Calibri"/>
              </a:rPr>
              <a:t>de </a:t>
            </a:r>
            <a:r>
              <a:rPr sz="1700" spc="-10" dirty="0">
                <a:latin typeface="Calibri"/>
                <a:cs typeface="Calibri"/>
              </a:rPr>
              <a:t>travail </a:t>
            </a:r>
            <a:r>
              <a:rPr sz="1700" dirty="0">
                <a:latin typeface="Calibri"/>
                <a:cs typeface="Calibri"/>
              </a:rPr>
              <a:t>de </a:t>
            </a:r>
            <a:r>
              <a:rPr sz="1700" spc="-10" dirty="0">
                <a:latin typeface="Calibri"/>
                <a:cs typeface="Calibri"/>
              </a:rPr>
              <a:t>préparation </a:t>
            </a:r>
            <a:r>
              <a:rPr sz="1700" dirty="0">
                <a:latin typeface="Calibri"/>
                <a:cs typeface="Calibri"/>
              </a:rPr>
              <a:t>/ pluriel </a:t>
            </a:r>
            <a:r>
              <a:rPr sz="1700" spc="-5" dirty="0">
                <a:latin typeface="Calibri"/>
                <a:cs typeface="Calibri"/>
              </a:rPr>
              <a:t>et </a:t>
            </a:r>
            <a:r>
              <a:rPr sz="1700" spc="-10" dirty="0">
                <a:latin typeface="Calibri"/>
                <a:cs typeface="Calibri"/>
              </a:rPr>
              <a:t>mettez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les </a:t>
            </a:r>
            <a:r>
              <a:rPr sz="1700" spc="-5" dirty="0">
                <a:latin typeface="Calibri"/>
                <a:cs typeface="Calibri"/>
              </a:rPr>
              <a:t>personnes </a:t>
            </a:r>
            <a:r>
              <a:rPr sz="1700" dirty="0">
                <a:latin typeface="Calibri"/>
                <a:cs typeface="Calibri"/>
              </a:rPr>
              <a:t>en </a:t>
            </a:r>
            <a:r>
              <a:rPr sz="1700" spc="-5" dirty="0">
                <a:latin typeface="Calibri"/>
                <a:cs typeface="Calibri"/>
              </a:rPr>
              <a:t>charge </a:t>
            </a:r>
            <a:r>
              <a:rPr sz="1700" dirty="0">
                <a:latin typeface="Calibri"/>
                <a:cs typeface="Calibri"/>
              </a:rPr>
              <a:t>en </a:t>
            </a:r>
            <a:r>
              <a:rPr sz="1700" spc="-5" dirty="0">
                <a:latin typeface="Calibri"/>
                <a:cs typeface="Calibri"/>
              </a:rPr>
              <a:t>fonction </a:t>
            </a:r>
            <a:r>
              <a:rPr sz="1700" dirty="0">
                <a:latin typeface="Calibri"/>
                <a:cs typeface="Calibri"/>
              </a:rPr>
              <a:t>de </a:t>
            </a:r>
            <a:r>
              <a:rPr sz="1700" spc="-5" dirty="0">
                <a:latin typeface="Calibri"/>
                <a:cs typeface="Calibri"/>
              </a:rPr>
              <a:t>leurs compétences et intérêts </a:t>
            </a:r>
            <a:r>
              <a:rPr sz="1700" dirty="0">
                <a:latin typeface="Calibri"/>
                <a:cs typeface="Calibri"/>
              </a:rPr>
              <a:t>/ demandez le soutien du GSU </a:t>
            </a:r>
            <a:r>
              <a:rPr sz="1700" spc="-75" dirty="0">
                <a:latin typeface="Calibri"/>
                <a:cs typeface="Calibri"/>
              </a:rPr>
              <a:t>TÔT, </a:t>
            </a:r>
            <a:r>
              <a:rPr sz="1700" dirty="0">
                <a:latin typeface="Calibri"/>
                <a:cs typeface="Calibri"/>
              </a:rPr>
              <a:t>demandez le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soutien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du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CCLE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TÔT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Si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virtuelle,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décidez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comment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l’analyse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va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se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dérouler</a:t>
            </a:r>
            <a:r>
              <a:rPr sz="17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l’expliquer</a:t>
            </a:r>
            <a:r>
              <a:rPr sz="17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par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e-mail</a:t>
            </a:r>
            <a:r>
              <a:rPr sz="17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avant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7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début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7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l'analyse</a:t>
            </a:r>
            <a:endParaRPr sz="1700">
              <a:latin typeface="Calibri"/>
              <a:cs typeface="Calibri"/>
            </a:endParaRPr>
          </a:p>
          <a:p>
            <a:pPr marL="355600" marR="3746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Demandez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aux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facilitateurs d'entrer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en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contact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et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d'avoir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une réunion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avec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leurs groupes 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avant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l'analyse pour vérifier qu'ils y </a:t>
            </a:r>
            <a:r>
              <a:rPr sz="1700" spc="-3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ont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accès,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qu'ils</a:t>
            </a:r>
            <a:r>
              <a:rPr sz="1700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comprennent</a:t>
            </a:r>
            <a:r>
              <a:rPr sz="17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comment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 cela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va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fonctionner,</a:t>
            </a:r>
            <a:r>
              <a:rPr sz="1700" spc="-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calendrier,</a:t>
            </a:r>
            <a:r>
              <a:rPr sz="1700" spc="-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répartition du</a:t>
            </a:r>
            <a:r>
              <a:rPr sz="1700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travail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CA37E-0D08-5410-0F6A-04B407EBA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1396" y="9855"/>
            <a:ext cx="2682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METTRE</a:t>
            </a:r>
            <a:r>
              <a:rPr sz="2800" spc="-35" dirty="0"/>
              <a:t> </a:t>
            </a:r>
            <a:r>
              <a:rPr sz="2800" spc="-5" dirty="0"/>
              <a:t>EN</a:t>
            </a:r>
            <a:r>
              <a:rPr sz="2800" spc="-35" dirty="0"/>
              <a:t> </a:t>
            </a:r>
            <a:r>
              <a:rPr sz="2800" spc="-10" dirty="0"/>
              <a:t>PLACE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339648" y="741938"/>
            <a:ext cx="11383645" cy="55683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spc="-20" dirty="0">
                <a:latin typeface="Calibri"/>
                <a:cs typeface="Calibri"/>
              </a:rPr>
              <a:t>«SITUATIONS»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PLUS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COURANTES</a:t>
            </a:r>
            <a:endParaRPr sz="1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310"/>
              </a:spcBef>
              <a:buSzPct val="117647"/>
              <a:buFont typeface="Symbol"/>
              <a:buChar char=""/>
              <a:tabLst>
                <a:tab pos="355600" algn="l"/>
              </a:tabLst>
            </a:pP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L'analyse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se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termine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vendredi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par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une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très courte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plénière,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plupart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des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gens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font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déjà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leurs</a:t>
            </a:r>
            <a:r>
              <a:rPr sz="1700" spc="3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valises,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ils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rentrent</a:t>
            </a:r>
            <a:r>
              <a:rPr sz="1700" spc="35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chez eux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sans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connaître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résultats,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il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n'y 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pas eu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temps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discuter du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processus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communication,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700" spc="-50" dirty="0">
                <a:solidFill>
                  <a:srgbClr val="1F2023"/>
                </a:solidFill>
                <a:latin typeface="Calibri"/>
                <a:cs typeface="Calibri"/>
              </a:rPr>
              <a:t>SAT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n'a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pas pu se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faire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ensemble</a:t>
            </a:r>
            <a:endParaRPr sz="17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1200"/>
              </a:spcBef>
              <a:buSzPct val="117647"/>
              <a:buFont typeface="Symbol"/>
              <a:buChar char=""/>
              <a:tabLst>
                <a:tab pos="355600" algn="l"/>
              </a:tabLst>
            </a:pP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premier jour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est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dédié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à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donner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accès à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l'ISS, échanger des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numéros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téléphone, connecter des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ordinateurs, trouver la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bonne salle (salle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physique ou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virtuelle), chaque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groupe s'organise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manière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différente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-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certains par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étapes, d'autres par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zones,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d'autres</a:t>
            </a:r>
            <a:r>
              <a:rPr sz="17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tous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courants…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SzPct val="117647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animateurs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donnent</a:t>
            </a:r>
            <a:r>
              <a:rPr sz="17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différentes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orientations</a:t>
            </a:r>
            <a:r>
              <a:rPr sz="17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à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différents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groupes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sur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sujet</a:t>
            </a:r>
            <a:endParaRPr sz="17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buSzPct val="117647"/>
              <a:buFont typeface="Symbol"/>
              <a:buChar char=""/>
              <a:tabLst>
                <a:tab pos="355600" algn="l"/>
              </a:tabLst>
            </a:pP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L'ISS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ne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fonctionne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pas,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participants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ne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peuvent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se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connecter 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(physique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ou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virtuel),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participants ne se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présentent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pas,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il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manque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clairement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bloc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entier</a:t>
            </a:r>
            <a:r>
              <a:rPr sz="1700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participants</a:t>
            </a:r>
            <a:r>
              <a:rPr sz="17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(ONGI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ou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ONU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ou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nutritionnistes,</a:t>
            </a:r>
            <a:r>
              <a:rPr sz="17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etc.)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17647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Les </a:t>
            </a:r>
            <a:r>
              <a:rPr sz="1700" spc="-5" dirty="0">
                <a:latin typeface="Calibri"/>
                <a:cs typeface="Calibri"/>
              </a:rPr>
              <a:t>participants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 </a:t>
            </a:r>
            <a:r>
              <a:rPr sz="1700" spc="-10" dirty="0">
                <a:latin typeface="Calibri"/>
                <a:cs typeface="Calibri"/>
              </a:rPr>
              <a:t>transmettent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régulièrement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dernières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versions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des</a:t>
            </a:r>
            <a:r>
              <a:rPr sz="1700" spc="-5" dirty="0">
                <a:latin typeface="Calibri"/>
                <a:cs typeface="Calibri"/>
              </a:rPr>
              <a:t> fiches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d’analyse </a:t>
            </a:r>
            <a:r>
              <a:rPr sz="1700" spc="-5" dirty="0">
                <a:latin typeface="Calibri"/>
                <a:cs typeface="Calibri"/>
              </a:rPr>
              <a:t>AMN</a:t>
            </a:r>
            <a:endParaRPr sz="1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SzPct val="117647"/>
              <a:buFont typeface="Symbol"/>
              <a:buChar char=""/>
              <a:tabLst>
                <a:tab pos="355600" algn="l"/>
              </a:tabLst>
            </a:pP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résultats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changent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après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l'analyse et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on ne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sait pas comment,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changements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proposés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en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plénière n'apparaissent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pas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ne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sont</a:t>
            </a:r>
            <a:r>
              <a:rPr sz="17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pas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faits</a:t>
            </a:r>
            <a:r>
              <a:rPr sz="17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effectués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dans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7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direction</a:t>
            </a:r>
            <a:r>
              <a:rPr sz="1700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différente</a:t>
            </a:r>
            <a:r>
              <a:rPr sz="17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celle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 proposée.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17647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7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premier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jour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est</a:t>
            </a:r>
            <a:r>
              <a:rPr sz="170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7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donner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accès,</a:t>
            </a:r>
            <a:r>
              <a:rPr sz="17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70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deuxième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troisième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télécharger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7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preuves,</a:t>
            </a:r>
            <a:r>
              <a:rPr sz="17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7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quatrième</a:t>
            </a:r>
            <a:r>
              <a:rPr sz="17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70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l'analyse</a:t>
            </a:r>
            <a:endParaRPr sz="17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 le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cinquième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vérification</a:t>
            </a:r>
            <a:r>
              <a:rPr sz="1700" spc="-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7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communication….</a:t>
            </a:r>
            <a:r>
              <a:rPr sz="1700" spc="-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Donc,</a:t>
            </a:r>
            <a:r>
              <a:rPr sz="17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fondamentalement,</a:t>
            </a:r>
            <a:r>
              <a:rPr sz="17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toute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l'analyse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duré</a:t>
            </a:r>
            <a:r>
              <a:rPr sz="17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7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jour</a:t>
            </a:r>
            <a:r>
              <a:rPr sz="17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F2023"/>
                </a:solidFill>
                <a:latin typeface="Calibri"/>
                <a:cs typeface="Calibri"/>
              </a:rPr>
              <a:t>!!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-</a:t>
            </a:r>
            <a:r>
              <a:rPr sz="17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Quoi</a:t>
            </a:r>
            <a:r>
              <a:rPr sz="1700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023"/>
                </a:solidFill>
                <a:latin typeface="Calibri"/>
                <a:cs typeface="Calibri"/>
              </a:rPr>
              <a:t>d'autre??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DAB36-6C72-4A02-684F-30C26BBD5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1396" y="9855"/>
            <a:ext cx="2682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METTRE</a:t>
            </a:r>
            <a:r>
              <a:rPr sz="2800" spc="-35" dirty="0"/>
              <a:t> </a:t>
            </a:r>
            <a:r>
              <a:rPr sz="2800" spc="-5" dirty="0"/>
              <a:t>EN</a:t>
            </a:r>
            <a:r>
              <a:rPr sz="2800" spc="-35" dirty="0"/>
              <a:t> </a:t>
            </a:r>
            <a:r>
              <a:rPr sz="2800" spc="-10" dirty="0"/>
              <a:t>PLACE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399999" y="757185"/>
            <a:ext cx="11326495" cy="50444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600" spc="-10" dirty="0">
                <a:latin typeface="Calibri"/>
                <a:cs typeface="Calibri"/>
              </a:rPr>
              <a:t>CONSEILS: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Agenda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intelligent</a:t>
            </a:r>
            <a:r>
              <a:rPr sz="160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(un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analystes</a:t>
            </a:r>
            <a:r>
              <a:rPr sz="16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facilitateurs)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(si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virtuel)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S'assurer</a:t>
            </a:r>
            <a:r>
              <a:rPr sz="16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les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animateurs</a:t>
            </a:r>
            <a:r>
              <a:rPr sz="16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analystes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sont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en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contact,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joignables,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peuvent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communiquer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Rencontres</a:t>
            </a:r>
            <a:r>
              <a:rPr sz="16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quotidiennes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entre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facilitateurs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ENSEMBLE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dernier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jour</a:t>
            </a:r>
            <a:r>
              <a:rPr sz="16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doit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concentrer</a:t>
            </a:r>
            <a:r>
              <a:rPr sz="16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sur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1F2023"/>
                </a:solidFill>
                <a:latin typeface="Calibri"/>
                <a:cs typeface="Calibri"/>
              </a:rPr>
              <a:t>SAT,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plénière,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communication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(dans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cet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ordre)</a:t>
            </a:r>
            <a:r>
              <a:rPr sz="16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vendredi</a:t>
            </a:r>
            <a:r>
              <a:rPr sz="1600" spc="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compte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pas</a:t>
            </a:r>
            <a:endParaRPr sz="1600">
              <a:latin typeface="Calibri"/>
              <a:cs typeface="Calibri"/>
            </a:endParaRPr>
          </a:p>
          <a:p>
            <a:pPr marL="355600" marR="224790" indent="-342900">
              <a:lnSpc>
                <a:spcPct val="100000"/>
              </a:lnSpc>
              <a:spcBef>
                <a:spcPts val="1200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Décider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avant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quoi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faire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situations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difficiles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apparaissent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(Connexion,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Faible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participation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/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fausse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participation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/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participants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disparus,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Absence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5" dirty="0">
                <a:latin typeface="Calibri"/>
                <a:cs typeface="Calibri"/>
              </a:rPr>
              <a:t>coopération,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Préparation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effectuée)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N'oubliez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faire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entre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AFI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AMN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possible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d’organiser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plénière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conjointe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2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UTILIZER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TOUTES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CONNAISSANCES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AQUISES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DANS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FORMATION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NIVEAU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POUR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FACILITER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CONSENSUS..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ACTIONS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RÉCAPITULATIVES:</a:t>
            </a:r>
            <a:endParaRPr sz="1600">
              <a:latin typeface="Calibri"/>
              <a:cs typeface="Calibri"/>
            </a:endParaRPr>
          </a:p>
          <a:p>
            <a:pPr marL="812165" marR="415290" lvl="1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812165" algn="l"/>
                <a:tab pos="812800" algn="l"/>
              </a:tabLst>
            </a:pPr>
            <a:r>
              <a:rPr sz="1600" spc="-10" dirty="0">
                <a:latin typeface="Calibri"/>
                <a:cs typeface="Calibri"/>
              </a:rPr>
              <a:t>Figer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l'analyse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téléchargeant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PDF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partager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avec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principaux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facilitateurs</a:t>
            </a:r>
            <a:r>
              <a:rPr sz="1600" spc="-5" dirty="0">
                <a:latin typeface="Calibri"/>
                <a:cs typeface="Calibri"/>
              </a:rPr>
              <a:t> /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analystes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vous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souhaitez,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Email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remerciement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aux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agences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aux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superviseurs</a:t>
            </a:r>
            <a:endParaRPr sz="1600">
              <a:latin typeface="Calibri"/>
              <a:cs typeface="Calibri"/>
            </a:endParaRPr>
          </a:p>
          <a:p>
            <a:pPr marL="812165" marR="5080" lvl="1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812165" algn="l"/>
                <a:tab pos="812800" algn="l"/>
              </a:tabLst>
            </a:pPr>
            <a:r>
              <a:rPr sz="1600" spc="-10" dirty="0">
                <a:latin typeface="Calibri"/>
                <a:cs typeface="Calibri"/>
              </a:rPr>
              <a:t>Organiser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validation plénière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2h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avec</a:t>
            </a:r>
            <a:r>
              <a:rPr sz="1600" spc="-5" dirty="0">
                <a:latin typeface="Calibri"/>
                <a:cs typeface="Calibri"/>
              </a:rPr>
              <a:t> 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cluster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nutrition</a:t>
            </a:r>
            <a:r>
              <a:rPr sz="1600" spc="-10" dirty="0">
                <a:latin typeface="Calibri"/>
                <a:cs typeface="Calibri"/>
              </a:rPr>
              <a:t> 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structure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lead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partager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support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restitution </a:t>
            </a:r>
            <a:r>
              <a:rPr sz="1600" spc="-5" dirty="0">
                <a:latin typeface="Calibri"/>
                <a:cs typeface="Calibri"/>
              </a:rPr>
              <a:t>AMN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avec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l’ensemble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participants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3F8F3-1556-97A2-0CA5-EAD6E6515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31097" y="9855"/>
            <a:ext cx="3588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VETTING</a:t>
            </a:r>
            <a:r>
              <a:rPr sz="2800" spc="-30" dirty="0"/>
              <a:t> </a:t>
            </a:r>
            <a:r>
              <a:rPr sz="2800" spc="-5" dirty="0"/>
              <a:t>de</a:t>
            </a:r>
            <a:r>
              <a:rPr sz="2800" spc="10" dirty="0"/>
              <a:t> </a:t>
            </a:r>
            <a:r>
              <a:rPr sz="2800" spc="-35" dirty="0"/>
              <a:t>l’analyse</a:t>
            </a:r>
            <a:r>
              <a:rPr sz="2800" dirty="0"/>
              <a:t> </a:t>
            </a:r>
            <a:r>
              <a:rPr sz="2800" spc="-5" dirty="0"/>
              <a:t>IPC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61543" y="1357375"/>
            <a:ext cx="10784840" cy="426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En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tant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que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facilitateur principal, vous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devez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vous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assurer que les sessions en plénière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basent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sur un </a:t>
            </a:r>
            <a:r>
              <a:rPr sz="1600" b="1" spc="-10" dirty="0">
                <a:solidFill>
                  <a:srgbClr val="1F2023"/>
                </a:solidFill>
                <a:latin typeface="Calibri"/>
                <a:cs typeface="Calibri"/>
              </a:rPr>
              <a:t>débat neutre </a:t>
            </a:r>
            <a:r>
              <a:rPr sz="1600" b="1" spc="-20" dirty="0">
                <a:solidFill>
                  <a:srgbClr val="1F2023"/>
                </a:solidFill>
                <a:latin typeface="Calibri"/>
                <a:cs typeface="Calibri"/>
              </a:rPr>
              <a:t>et </a:t>
            </a:r>
            <a:r>
              <a:rPr sz="1600" b="1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023"/>
                </a:solidFill>
                <a:latin typeface="Calibri"/>
                <a:cs typeface="Calibri"/>
              </a:rPr>
              <a:t>technique</a:t>
            </a:r>
            <a:r>
              <a:rPr sz="1600" b="1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ouvert</a:t>
            </a:r>
            <a:r>
              <a:rPr sz="16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–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laisser parler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tous,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aider les plus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silencieux a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donner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leur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opinion</a:t>
            </a:r>
            <a:endParaRPr sz="16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Choisissez soigneusement votre président pour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plénière (en fonction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capacité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donner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parole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à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tout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monde -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devrait</a:t>
            </a:r>
            <a:r>
              <a:rPr sz="160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être</a:t>
            </a:r>
            <a:r>
              <a:rPr sz="160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600" spc="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organe</a:t>
            </a:r>
            <a:r>
              <a:rPr sz="1600" spc="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neutre,</a:t>
            </a:r>
            <a:r>
              <a:rPr sz="1600" spc="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si</a:t>
            </a:r>
            <a:r>
              <a:rPr sz="1600" spc="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président</a:t>
            </a:r>
            <a:r>
              <a:rPr sz="160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est</a:t>
            </a:r>
            <a:r>
              <a:rPr sz="1600" spc="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connu</a:t>
            </a:r>
            <a:r>
              <a:rPr sz="1600" spc="6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600" spc="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ne</a:t>
            </a:r>
            <a:r>
              <a:rPr sz="1600" spc="6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pas</a:t>
            </a:r>
            <a:r>
              <a:rPr sz="1600" spc="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être</a:t>
            </a:r>
            <a:r>
              <a:rPr sz="160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trop</a:t>
            </a:r>
            <a:r>
              <a:rPr sz="1600" spc="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neutre,</a:t>
            </a:r>
            <a:r>
              <a:rPr sz="1600" spc="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envisagez</a:t>
            </a:r>
            <a:r>
              <a:rPr sz="1600" spc="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600" spc="6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alternatives:</a:t>
            </a:r>
            <a:r>
              <a:rPr sz="1600" spc="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6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président </a:t>
            </a:r>
            <a:r>
              <a:rPr sz="1600" spc="-3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du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GTT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facilitateur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principales</a:t>
            </a:r>
            <a:r>
              <a:rPr sz="16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ne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sont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pas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la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même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chose)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Rappeler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règles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d'engagement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(et</a:t>
            </a:r>
            <a:r>
              <a:rPr sz="16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confidentialité)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avant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début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plénière</a:t>
            </a:r>
            <a:endParaRPr sz="16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Laissez suffisamment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temps </a:t>
            </a:r>
            <a:r>
              <a:rPr sz="1600" spc="-5" dirty="0">
                <a:latin typeface="Calibri"/>
                <a:cs typeface="Calibri"/>
              </a:rPr>
              <a:t>(mais pas </a:t>
            </a:r>
            <a:r>
              <a:rPr sz="1600" spc="-15" dirty="0">
                <a:latin typeface="Calibri"/>
                <a:cs typeface="Calibri"/>
              </a:rPr>
              <a:t>trop </a:t>
            </a:r>
            <a:r>
              <a:rPr sz="1600" dirty="0">
                <a:latin typeface="Calibri"/>
                <a:cs typeface="Calibri"/>
              </a:rPr>
              <a:t>..) </a:t>
            </a:r>
            <a:r>
              <a:rPr sz="1600" spc="-10" dirty="0">
                <a:latin typeface="Calibri"/>
                <a:cs typeface="Calibri"/>
              </a:rPr>
              <a:t>pour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plénière </a:t>
            </a:r>
            <a:r>
              <a:rPr sz="1600" spc="-5" dirty="0">
                <a:latin typeface="Calibri"/>
                <a:cs typeface="Calibri"/>
              </a:rPr>
              <a:t>/ si une </a:t>
            </a:r>
            <a:r>
              <a:rPr sz="1600" spc="-10" dirty="0">
                <a:latin typeface="Calibri"/>
                <a:cs typeface="Calibri"/>
              </a:rPr>
              <a:t>petite </a:t>
            </a:r>
            <a:r>
              <a:rPr sz="1600" spc="-5" dirty="0">
                <a:latin typeface="Calibri"/>
                <a:cs typeface="Calibri"/>
              </a:rPr>
              <a:t>équipe vérifie </a:t>
            </a:r>
            <a:r>
              <a:rPr sz="1600" spc="-10" dirty="0">
                <a:latin typeface="Calibri"/>
                <a:cs typeface="Calibri"/>
              </a:rPr>
              <a:t>(vetting), autorisez également </a:t>
            </a:r>
            <a:r>
              <a:rPr sz="1600" spc="-5" dirty="0">
                <a:latin typeface="Calibri"/>
                <a:cs typeface="Calibri"/>
              </a:rPr>
              <a:t> une</a:t>
            </a:r>
            <a:r>
              <a:rPr sz="1600" spc="-10" dirty="0">
                <a:latin typeface="Calibri"/>
                <a:cs typeface="Calibri"/>
              </a:rPr>
              <a:t> plénière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Modifier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temps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réel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dans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autoriser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«nous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allons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modifier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revenir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vers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vous»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/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utilisez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chat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pour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valider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plénière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(inclus</a:t>
            </a:r>
            <a:r>
              <a:rPr sz="1600" spc="-5" dirty="0">
                <a:latin typeface="Calibri"/>
                <a:cs typeface="Calibri"/>
              </a:rPr>
              <a:t> les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fiches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d’analyse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AMN)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30" dirty="0">
                <a:latin typeface="Calibri"/>
                <a:cs typeface="Calibri"/>
              </a:rPr>
              <a:t>Toutes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discussions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lors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plénière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doivent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être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documentées</a:t>
            </a:r>
            <a:r>
              <a:rPr sz="16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(demandez</a:t>
            </a:r>
            <a:r>
              <a:rPr sz="16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à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co-facilitateur</a:t>
            </a:r>
            <a:r>
              <a:rPr sz="16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d'être</a:t>
            </a:r>
            <a:r>
              <a:rPr sz="160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notateur)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Projetez</a:t>
            </a:r>
            <a:r>
              <a:rPr sz="16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carte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finale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énoncez</a:t>
            </a:r>
            <a:r>
              <a:rPr sz="16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chiffres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finaux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-&gt;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parfois</a:t>
            </a:r>
            <a:r>
              <a:rPr sz="16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est</a:t>
            </a:r>
            <a:r>
              <a:rPr sz="16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difficile</a:t>
            </a:r>
            <a:r>
              <a:rPr sz="16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prononcer</a:t>
            </a:r>
            <a:r>
              <a:rPr sz="1600" spc="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sans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voir</a:t>
            </a:r>
            <a:r>
              <a:rPr sz="16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totalité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l’analyse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Aucun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analyste</a:t>
            </a:r>
            <a:r>
              <a:rPr sz="16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devrait</a:t>
            </a:r>
            <a:r>
              <a:rPr sz="16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être</a:t>
            </a:r>
            <a:r>
              <a:rPr sz="16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exclu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023"/>
                </a:solidFill>
                <a:latin typeface="Calibri"/>
                <a:cs typeface="Calibri"/>
              </a:rPr>
              <a:t>plénière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7D531-4BB3-85BE-5299-7017D0E18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4841" y="9855"/>
            <a:ext cx="2433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COMMUNIQUER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07619" y="1373885"/>
            <a:ext cx="1137920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 algn="just">
              <a:lnSpc>
                <a:spcPct val="125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Établir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 partager dans la phase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planification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date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la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publication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Préparer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une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stratégie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diffusion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Convenir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si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les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résultats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préliminaires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peuvent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être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publiés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avec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avertissement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2023"/>
              </a:buClr>
              <a:buFont typeface="Arial MT"/>
              <a:buChar char="•"/>
            </a:pPr>
            <a:endParaRPr sz="1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Acceptez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si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vous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allez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présentation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bailleur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HCT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présentation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avant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publication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739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30" dirty="0">
                <a:solidFill>
                  <a:srgbClr val="1F2023"/>
                </a:solidFill>
                <a:latin typeface="Calibri"/>
                <a:cs typeface="Calibri"/>
              </a:rPr>
              <a:t>Toujours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fournir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date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limite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dans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révision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du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brief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être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proactif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innovant: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utiliser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systèmes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rotation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25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Décidez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structure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fonction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ce dont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décideurs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pourraient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avoir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besoin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regardez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durée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pensez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aux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annexes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comparaison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est très importante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plusieurs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publications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produits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infranationaux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ne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sont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pas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bienvenues par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décideurs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accord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non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divulgation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(Non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Disclosure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Agreement)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505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plénière: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approuver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messages</a:t>
            </a:r>
            <a:r>
              <a:rPr sz="18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clés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Attribuer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partie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du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brief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à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petits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groupes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dirigés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par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co-facilitateurs</a:t>
            </a:r>
            <a:r>
              <a:rPr sz="18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l'IPC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-</a:t>
            </a:r>
            <a:r>
              <a:rPr sz="18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assurez-vous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que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39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distribution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sections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est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appropriée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ex</a:t>
            </a:r>
            <a:r>
              <a:rPr sz="1800" dirty="0">
                <a:latin typeface="Calibri"/>
                <a:cs typeface="Calibri"/>
              </a:rPr>
              <a:t> AFI: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session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1F2023"/>
                </a:solidFill>
                <a:latin typeface="Calibri"/>
                <a:cs typeface="Calibri"/>
              </a:rPr>
              <a:t>HFA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dirigée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1F2023"/>
                </a:solidFill>
                <a:latin typeface="Calibri"/>
                <a:cs typeface="Calibri"/>
              </a:rPr>
              <a:t>PAM,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section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Disponibilité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dirigée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F2023"/>
                </a:solidFill>
                <a:latin typeface="Calibri"/>
                <a:cs typeface="Calibri"/>
              </a:rPr>
              <a:t>FAO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1800" spc="10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MADR,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section</a:t>
            </a:r>
            <a:r>
              <a:rPr sz="1800" spc="1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Accès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dirigée</a:t>
            </a:r>
            <a:r>
              <a:rPr sz="1800" spc="1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par</a:t>
            </a:r>
            <a:r>
              <a:rPr sz="1800" spc="1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FEWS</a:t>
            </a:r>
            <a:r>
              <a:rPr sz="1800" spc="1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NET</a:t>
            </a:r>
            <a:r>
              <a:rPr sz="1800" spc="10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ou</a:t>
            </a:r>
            <a:r>
              <a:rPr sz="1800" spc="1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1F2023"/>
                </a:solidFill>
                <a:latin typeface="Calibri"/>
                <a:cs typeface="Calibri"/>
              </a:rPr>
              <a:t>PAM,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Utilisation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dirigée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</a:t>
            </a:r>
            <a:r>
              <a:rPr sz="1800" spc="1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Calibri"/>
                <a:cs typeface="Calibri"/>
              </a:rPr>
              <a:t>WASH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cluster</a:t>
            </a:r>
            <a:r>
              <a:rPr sz="1800" spc="1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1800" spc="1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1F2023"/>
                </a:solidFill>
                <a:latin typeface="Calibri"/>
                <a:cs typeface="Calibri"/>
              </a:rPr>
              <a:t>MW,</a:t>
            </a:r>
            <a:r>
              <a:rPr sz="1800" spc="1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nutrition</a:t>
            </a:r>
            <a:r>
              <a:rPr sz="1800" spc="1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sous</a:t>
            </a:r>
            <a:r>
              <a:rPr sz="1800" spc="11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19"/>
              </a:spcBef>
            </a:pP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direction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l’UNICEF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/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415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Faire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narratif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chaque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sous groupes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(IDPs)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ou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contextes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spécifiques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analysés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(urbain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versus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rural)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A7C77-7F5B-08F9-E1E5-56A8ECB0A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44025" y="9855"/>
            <a:ext cx="1778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AP</a:t>
            </a:r>
            <a:r>
              <a:rPr sz="2800" spc="-20" dirty="0"/>
              <a:t>P</a:t>
            </a:r>
            <a:r>
              <a:rPr sz="2800" spc="-5" dirty="0"/>
              <a:t>RENDRE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702360" y="1596897"/>
            <a:ext cx="10487025" cy="323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CONSEILS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462280" indent="-220979">
              <a:lnSpc>
                <a:spcPct val="100000"/>
              </a:lnSpc>
              <a:buChar char="•"/>
              <a:tabLst>
                <a:tab pos="462280" algn="l"/>
              </a:tabLst>
            </a:pP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Lisez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les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précédents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1F2023"/>
                </a:solidFill>
                <a:latin typeface="Calibri"/>
                <a:cs typeface="Calibri"/>
              </a:rPr>
              <a:t>SAT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QS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essayez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de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résoudre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problèmes</a:t>
            </a:r>
            <a:endParaRPr sz="2400">
              <a:latin typeface="Calibri"/>
              <a:cs typeface="Calibri"/>
            </a:endParaRPr>
          </a:p>
          <a:p>
            <a:pPr marL="462280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462280" algn="l"/>
              </a:tabLst>
            </a:pP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Si</a:t>
            </a:r>
            <a:r>
              <a:rPr sz="24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LL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ou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RQR</a:t>
            </a:r>
            <a:r>
              <a:rPr sz="24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existent</a:t>
            </a:r>
            <a:r>
              <a:rPr sz="2400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lisez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endParaRPr sz="2400">
              <a:latin typeface="Calibri"/>
              <a:cs typeface="Calibri"/>
            </a:endParaRPr>
          </a:p>
          <a:p>
            <a:pPr marL="462280" indent="-220979">
              <a:lnSpc>
                <a:spcPct val="100000"/>
              </a:lnSpc>
              <a:spcBef>
                <a:spcPts val="1445"/>
              </a:spcBef>
              <a:buChar char="•"/>
              <a:tabLst>
                <a:tab pos="462280" algn="l"/>
              </a:tabLst>
            </a:pP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Faites</a:t>
            </a:r>
            <a:r>
              <a:rPr sz="24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1F2023"/>
                </a:solidFill>
                <a:latin typeface="Calibri"/>
                <a:cs typeface="Calibri"/>
              </a:rPr>
              <a:t>SAT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avant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plénière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Peut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être facilité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par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facilitateur</a:t>
            </a:r>
            <a:r>
              <a:rPr sz="24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principal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GSU</a:t>
            </a:r>
            <a:endParaRPr sz="2400">
              <a:latin typeface="Calibri"/>
              <a:cs typeface="Calibri"/>
            </a:endParaRPr>
          </a:p>
          <a:p>
            <a:pPr marL="462280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462280" algn="l"/>
              </a:tabLst>
            </a:pP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Si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certains</a:t>
            </a:r>
            <a:r>
              <a:rPr sz="24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problèmes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peuvent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être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résolus,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prendre</a:t>
            </a:r>
            <a:r>
              <a:rPr sz="24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décisions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pendant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2400" spc="-70" dirty="0">
                <a:solidFill>
                  <a:srgbClr val="1F2023"/>
                </a:solidFill>
                <a:latin typeface="Calibri"/>
                <a:cs typeface="Calibri"/>
              </a:rPr>
              <a:t>SAT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si 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complexe,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organiser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un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exercice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LL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F6D3E-3B2A-CC73-0422-E9AE24F2A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1332" y="9855"/>
            <a:ext cx="2182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LIGNES</a:t>
            </a:r>
            <a:r>
              <a:rPr sz="2800" spc="-80" dirty="0"/>
              <a:t> </a:t>
            </a:r>
            <a:r>
              <a:rPr sz="2800" spc="-10" dirty="0"/>
              <a:t>ROUGE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35863" y="2519172"/>
            <a:ext cx="11050905" cy="0"/>
          </a:xfrm>
          <a:custGeom>
            <a:avLst/>
            <a:gdLst/>
            <a:ahLst/>
            <a:cxnLst/>
            <a:rect l="l" t="t" r="r" b="b"/>
            <a:pathLst>
              <a:path w="11050905">
                <a:moveTo>
                  <a:pt x="0" y="0"/>
                </a:moveTo>
                <a:lnTo>
                  <a:pt x="11050778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230" y="855954"/>
            <a:ext cx="9632315" cy="521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QUELLE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EST,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VOUS,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LA LIGNE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ROUGE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CONTACTER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GSU </a:t>
            </a:r>
            <a:r>
              <a:rPr sz="280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RECONSIDERER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L’ANALYSE?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00" i="1" spc="-50" dirty="0">
                <a:latin typeface="Calibri"/>
                <a:cs typeface="Calibri"/>
              </a:rPr>
              <a:t>Tapez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vos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idées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dans </a:t>
            </a:r>
            <a:r>
              <a:rPr sz="2400" i="1" dirty="0">
                <a:latin typeface="Calibri"/>
                <a:cs typeface="Calibri"/>
              </a:rPr>
              <a:t>le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chat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zoom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sz="2800" spc="-10" dirty="0">
                <a:solidFill>
                  <a:srgbClr val="1F2023"/>
                </a:solidFill>
                <a:latin typeface="Calibri"/>
                <a:cs typeface="Calibri"/>
              </a:rPr>
              <a:t>Lignes</a:t>
            </a:r>
            <a:r>
              <a:rPr sz="2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F2023"/>
                </a:solidFill>
                <a:latin typeface="Calibri"/>
                <a:cs typeface="Calibri"/>
              </a:rPr>
              <a:t>rouges</a:t>
            </a:r>
            <a:r>
              <a:rPr sz="2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2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F2023"/>
                </a:solidFill>
                <a:latin typeface="Calibri"/>
                <a:cs typeface="Calibri"/>
              </a:rPr>
              <a:t>plus</a:t>
            </a:r>
            <a:r>
              <a:rPr sz="2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F2023"/>
                </a:solidFill>
                <a:latin typeface="Calibri"/>
                <a:cs typeface="Calibri"/>
              </a:rPr>
              <a:t>courantes:</a:t>
            </a:r>
            <a:endParaRPr sz="2800">
              <a:latin typeface="Calibri"/>
              <a:cs typeface="Calibri"/>
            </a:endParaRPr>
          </a:p>
          <a:p>
            <a:pPr marL="762000" indent="-343535">
              <a:lnSpc>
                <a:spcPts val="2790"/>
              </a:lnSpc>
              <a:spcBef>
                <a:spcPts val="580"/>
              </a:spcBef>
              <a:buChar char="-"/>
              <a:tabLst>
                <a:tab pos="762000" algn="l"/>
                <a:tab pos="762635" algn="l"/>
              </a:tabLst>
            </a:pP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Interférence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240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/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ou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manque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 de consensus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0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spc="-10" dirty="0">
                <a:latin typeface="Calibri"/>
                <a:cs typeface="Calibri"/>
              </a:rPr>
              <a:t>Plusieurs ou</a:t>
            </a:r>
            <a:r>
              <a:rPr sz="2400" spc="-5" dirty="0">
                <a:latin typeface="Calibri"/>
                <a:cs typeface="Calibri"/>
              </a:rPr>
              <a:t> une agence</a:t>
            </a:r>
            <a:r>
              <a:rPr sz="2400" spc="-15" dirty="0">
                <a:latin typeface="Calibri"/>
                <a:cs typeface="Calibri"/>
              </a:rPr>
              <a:t> exclues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dessein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0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spc="-10" dirty="0">
                <a:latin typeface="Calibri"/>
                <a:cs typeface="Calibri"/>
              </a:rPr>
              <a:t>Insuffisance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données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0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dirty="0">
                <a:latin typeface="Calibri"/>
                <a:cs typeface="Calibri"/>
              </a:rPr>
              <a:t>Manque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d'expertise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0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dirty="0">
                <a:latin typeface="Calibri"/>
                <a:cs typeface="Calibri"/>
              </a:rPr>
              <a:t>Manque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d’assiduité</a:t>
            </a:r>
            <a:r>
              <a:rPr sz="2400" dirty="0">
                <a:latin typeface="Calibri"/>
                <a:cs typeface="Calibri"/>
              </a:rPr>
              <a:t> 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d’engagement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participants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0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spc="-10" dirty="0">
                <a:latin typeface="Calibri"/>
                <a:cs typeface="Calibri"/>
              </a:rPr>
              <a:t>Rejet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 données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pour des</a:t>
            </a:r>
            <a:r>
              <a:rPr sz="2400" spc="-10" dirty="0">
                <a:latin typeface="Calibri"/>
                <a:cs typeface="Calibri"/>
              </a:rPr>
              <a:t> raisons </a:t>
            </a:r>
            <a:r>
              <a:rPr sz="2400" spc="-5" dirty="0">
                <a:latin typeface="Calibri"/>
                <a:cs typeface="Calibri"/>
              </a:rPr>
              <a:t>injustifiées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0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facilitateur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dérangeant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utilisant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son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rôle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influencer l'analyse</a:t>
            </a:r>
            <a:endParaRPr sz="2400">
              <a:latin typeface="Calibri"/>
              <a:cs typeface="Calibri"/>
            </a:endParaRPr>
          </a:p>
          <a:p>
            <a:pPr marL="762000" indent="-343535">
              <a:lnSpc>
                <a:spcPts val="2790"/>
              </a:lnSpc>
              <a:buChar char="-"/>
              <a:tabLst>
                <a:tab pos="762000" algn="l"/>
                <a:tab pos="762635" algn="l"/>
              </a:tabLst>
            </a:pP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Aucune</a:t>
            </a:r>
            <a:r>
              <a:rPr sz="24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préparation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 effectuée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 /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2023"/>
                </a:solidFill>
                <a:latin typeface="Calibri"/>
                <a:cs typeface="Calibri"/>
              </a:rPr>
              <a:t>aucune</a:t>
            </a:r>
            <a:r>
              <a:rPr sz="24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Calibri"/>
                <a:cs typeface="Calibri"/>
              </a:rPr>
              <a:t>donnée</a:t>
            </a:r>
            <a:r>
              <a:rPr sz="24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Calibri"/>
                <a:cs typeface="Calibri"/>
              </a:rPr>
              <a:t>prête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43771" y="4035552"/>
            <a:ext cx="2240280" cy="2563495"/>
          </a:xfrm>
          <a:custGeom>
            <a:avLst/>
            <a:gdLst/>
            <a:ahLst/>
            <a:cxnLst/>
            <a:rect l="l" t="t" r="r" b="b"/>
            <a:pathLst>
              <a:path w="2240279" h="2563495">
                <a:moveTo>
                  <a:pt x="0" y="1281684"/>
                </a:moveTo>
                <a:lnTo>
                  <a:pt x="889" y="1230132"/>
                </a:lnTo>
                <a:lnTo>
                  <a:pt x="3535" y="1179097"/>
                </a:lnTo>
                <a:lnTo>
                  <a:pt x="7904" y="1128618"/>
                </a:lnTo>
                <a:lnTo>
                  <a:pt x="13963" y="1078732"/>
                </a:lnTo>
                <a:lnTo>
                  <a:pt x="21678" y="1029477"/>
                </a:lnTo>
                <a:lnTo>
                  <a:pt x="31016" y="980893"/>
                </a:lnTo>
                <a:lnTo>
                  <a:pt x="41943" y="933018"/>
                </a:lnTo>
                <a:lnTo>
                  <a:pt x="54426" y="885888"/>
                </a:lnTo>
                <a:lnTo>
                  <a:pt x="68432" y="839544"/>
                </a:lnTo>
                <a:lnTo>
                  <a:pt x="83926" y="794023"/>
                </a:lnTo>
                <a:lnTo>
                  <a:pt x="100876" y="749363"/>
                </a:lnTo>
                <a:lnTo>
                  <a:pt x="119247" y="705604"/>
                </a:lnTo>
                <a:lnTo>
                  <a:pt x="139007" y="662782"/>
                </a:lnTo>
                <a:lnTo>
                  <a:pt x="160123" y="620936"/>
                </a:lnTo>
                <a:lnTo>
                  <a:pt x="182559" y="580105"/>
                </a:lnTo>
                <a:lnTo>
                  <a:pt x="206284" y="540327"/>
                </a:lnTo>
                <a:lnTo>
                  <a:pt x="231263" y="501640"/>
                </a:lnTo>
                <a:lnTo>
                  <a:pt x="257464" y="464082"/>
                </a:lnTo>
                <a:lnTo>
                  <a:pt x="284852" y="427692"/>
                </a:lnTo>
                <a:lnTo>
                  <a:pt x="313395" y="392508"/>
                </a:lnTo>
                <a:lnTo>
                  <a:pt x="343058" y="358568"/>
                </a:lnTo>
                <a:lnTo>
                  <a:pt x="373808" y="325910"/>
                </a:lnTo>
                <a:lnTo>
                  <a:pt x="405612" y="294574"/>
                </a:lnTo>
                <a:lnTo>
                  <a:pt x="438437" y="264596"/>
                </a:lnTo>
                <a:lnTo>
                  <a:pt x="472249" y="236016"/>
                </a:lnTo>
                <a:lnTo>
                  <a:pt x="507013" y="208871"/>
                </a:lnTo>
                <a:lnTo>
                  <a:pt x="542698" y="183200"/>
                </a:lnTo>
                <a:lnTo>
                  <a:pt x="579270" y="159041"/>
                </a:lnTo>
                <a:lnTo>
                  <a:pt x="616694" y="136433"/>
                </a:lnTo>
                <a:lnTo>
                  <a:pt x="654938" y="115414"/>
                </a:lnTo>
                <a:lnTo>
                  <a:pt x="693968" y="96021"/>
                </a:lnTo>
                <a:lnTo>
                  <a:pt x="733751" y="78294"/>
                </a:lnTo>
                <a:lnTo>
                  <a:pt x="774252" y="62270"/>
                </a:lnTo>
                <a:lnTo>
                  <a:pt x="815440" y="47988"/>
                </a:lnTo>
                <a:lnTo>
                  <a:pt x="857279" y="35486"/>
                </a:lnTo>
                <a:lnTo>
                  <a:pt x="899738" y="24802"/>
                </a:lnTo>
                <a:lnTo>
                  <a:pt x="942781" y="15975"/>
                </a:lnTo>
                <a:lnTo>
                  <a:pt x="986377" y="9043"/>
                </a:lnTo>
                <a:lnTo>
                  <a:pt x="1030491" y="4044"/>
                </a:lnTo>
                <a:lnTo>
                  <a:pt x="1075089" y="1017"/>
                </a:lnTo>
                <a:lnTo>
                  <a:pt x="1120139" y="0"/>
                </a:lnTo>
                <a:lnTo>
                  <a:pt x="1165190" y="1017"/>
                </a:lnTo>
                <a:lnTo>
                  <a:pt x="1209788" y="4044"/>
                </a:lnTo>
                <a:lnTo>
                  <a:pt x="1253902" y="9043"/>
                </a:lnTo>
                <a:lnTo>
                  <a:pt x="1297498" y="15975"/>
                </a:lnTo>
                <a:lnTo>
                  <a:pt x="1340541" y="24802"/>
                </a:lnTo>
                <a:lnTo>
                  <a:pt x="1383000" y="35486"/>
                </a:lnTo>
                <a:lnTo>
                  <a:pt x="1424839" y="47988"/>
                </a:lnTo>
                <a:lnTo>
                  <a:pt x="1466027" y="62270"/>
                </a:lnTo>
                <a:lnTo>
                  <a:pt x="1506528" y="78294"/>
                </a:lnTo>
                <a:lnTo>
                  <a:pt x="1546311" y="96021"/>
                </a:lnTo>
                <a:lnTo>
                  <a:pt x="1585341" y="115414"/>
                </a:lnTo>
                <a:lnTo>
                  <a:pt x="1623585" y="136433"/>
                </a:lnTo>
                <a:lnTo>
                  <a:pt x="1661009" y="159041"/>
                </a:lnTo>
                <a:lnTo>
                  <a:pt x="1697581" y="183200"/>
                </a:lnTo>
                <a:lnTo>
                  <a:pt x="1733266" y="208871"/>
                </a:lnTo>
                <a:lnTo>
                  <a:pt x="1768030" y="236016"/>
                </a:lnTo>
                <a:lnTo>
                  <a:pt x="1801842" y="264596"/>
                </a:lnTo>
                <a:lnTo>
                  <a:pt x="1834667" y="294574"/>
                </a:lnTo>
                <a:lnTo>
                  <a:pt x="1866471" y="325910"/>
                </a:lnTo>
                <a:lnTo>
                  <a:pt x="1897221" y="358568"/>
                </a:lnTo>
                <a:lnTo>
                  <a:pt x="1926884" y="392508"/>
                </a:lnTo>
                <a:lnTo>
                  <a:pt x="1955427" y="427692"/>
                </a:lnTo>
                <a:lnTo>
                  <a:pt x="1982815" y="464082"/>
                </a:lnTo>
                <a:lnTo>
                  <a:pt x="2009016" y="501640"/>
                </a:lnTo>
                <a:lnTo>
                  <a:pt x="2033995" y="540327"/>
                </a:lnTo>
                <a:lnTo>
                  <a:pt x="2057720" y="580105"/>
                </a:lnTo>
                <a:lnTo>
                  <a:pt x="2080156" y="620936"/>
                </a:lnTo>
                <a:lnTo>
                  <a:pt x="2101272" y="662782"/>
                </a:lnTo>
                <a:lnTo>
                  <a:pt x="2121032" y="705604"/>
                </a:lnTo>
                <a:lnTo>
                  <a:pt x="2139403" y="749363"/>
                </a:lnTo>
                <a:lnTo>
                  <a:pt x="2156353" y="794023"/>
                </a:lnTo>
                <a:lnTo>
                  <a:pt x="2171847" y="839544"/>
                </a:lnTo>
                <a:lnTo>
                  <a:pt x="2185853" y="885888"/>
                </a:lnTo>
                <a:lnTo>
                  <a:pt x="2198336" y="933018"/>
                </a:lnTo>
                <a:lnTo>
                  <a:pt x="2209263" y="980893"/>
                </a:lnTo>
                <a:lnTo>
                  <a:pt x="2218601" y="1029477"/>
                </a:lnTo>
                <a:lnTo>
                  <a:pt x="2226316" y="1078732"/>
                </a:lnTo>
                <a:lnTo>
                  <a:pt x="2232375" y="1128618"/>
                </a:lnTo>
                <a:lnTo>
                  <a:pt x="2236744" y="1179097"/>
                </a:lnTo>
                <a:lnTo>
                  <a:pt x="2239390" y="1230132"/>
                </a:lnTo>
                <a:lnTo>
                  <a:pt x="2240279" y="1281684"/>
                </a:lnTo>
                <a:lnTo>
                  <a:pt x="2239390" y="1333233"/>
                </a:lnTo>
                <a:lnTo>
                  <a:pt x="2236744" y="1384265"/>
                </a:lnTo>
                <a:lnTo>
                  <a:pt x="2232375" y="1434742"/>
                </a:lnTo>
                <a:lnTo>
                  <a:pt x="2226316" y="1484626"/>
                </a:lnTo>
                <a:lnTo>
                  <a:pt x="2218601" y="1533879"/>
                </a:lnTo>
                <a:lnTo>
                  <a:pt x="2209263" y="1582461"/>
                </a:lnTo>
                <a:lnTo>
                  <a:pt x="2198336" y="1630336"/>
                </a:lnTo>
                <a:lnTo>
                  <a:pt x="2185853" y="1677464"/>
                </a:lnTo>
                <a:lnTo>
                  <a:pt x="2171847" y="1723808"/>
                </a:lnTo>
                <a:lnTo>
                  <a:pt x="2156353" y="1769328"/>
                </a:lnTo>
                <a:lnTo>
                  <a:pt x="2139403" y="1813987"/>
                </a:lnTo>
                <a:lnTo>
                  <a:pt x="2121032" y="1857747"/>
                </a:lnTo>
                <a:lnTo>
                  <a:pt x="2101272" y="1900568"/>
                </a:lnTo>
                <a:lnTo>
                  <a:pt x="2080156" y="1942414"/>
                </a:lnTo>
                <a:lnTo>
                  <a:pt x="2057720" y="1983245"/>
                </a:lnTo>
                <a:lnTo>
                  <a:pt x="2033995" y="2023024"/>
                </a:lnTo>
                <a:lnTo>
                  <a:pt x="2009016" y="2061711"/>
                </a:lnTo>
                <a:lnTo>
                  <a:pt x="1982815" y="2099269"/>
                </a:lnTo>
                <a:lnTo>
                  <a:pt x="1955427" y="2135660"/>
                </a:lnTo>
                <a:lnTo>
                  <a:pt x="1926884" y="2170845"/>
                </a:lnTo>
                <a:lnTo>
                  <a:pt x="1897221" y="2204785"/>
                </a:lnTo>
                <a:lnTo>
                  <a:pt x="1866471" y="2237444"/>
                </a:lnTo>
                <a:lnTo>
                  <a:pt x="1834667" y="2268781"/>
                </a:lnTo>
                <a:lnTo>
                  <a:pt x="1801842" y="2298760"/>
                </a:lnTo>
                <a:lnTo>
                  <a:pt x="1768030" y="2327341"/>
                </a:lnTo>
                <a:lnTo>
                  <a:pt x="1733266" y="2354486"/>
                </a:lnTo>
                <a:lnTo>
                  <a:pt x="1697581" y="2380158"/>
                </a:lnTo>
                <a:lnTo>
                  <a:pt x="1661009" y="2404318"/>
                </a:lnTo>
                <a:lnTo>
                  <a:pt x="1623585" y="2426927"/>
                </a:lnTo>
                <a:lnTo>
                  <a:pt x="1585341" y="2447947"/>
                </a:lnTo>
                <a:lnTo>
                  <a:pt x="1546311" y="2467341"/>
                </a:lnTo>
                <a:lnTo>
                  <a:pt x="1506528" y="2485069"/>
                </a:lnTo>
                <a:lnTo>
                  <a:pt x="1466027" y="2501094"/>
                </a:lnTo>
                <a:lnTo>
                  <a:pt x="1424839" y="2515376"/>
                </a:lnTo>
                <a:lnTo>
                  <a:pt x="1383000" y="2527879"/>
                </a:lnTo>
                <a:lnTo>
                  <a:pt x="1340541" y="2538563"/>
                </a:lnTo>
                <a:lnTo>
                  <a:pt x="1297498" y="2547391"/>
                </a:lnTo>
                <a:lnTo>
                  <a:pt x="1253902" y="2554323"/>
                </a:lnTo>
                <a:lnTo>
                  <a:pt x="1209788" y="2559322"/>
                </a:lnTo>
                <a:lnTo>
                  <a:pt x="1165190" y="2562350"/>
                </a:lnTo>
                <a:lnTo>
                  <a:pt x="1120139" y="2563368"/>
                </a:lnTo>
                <a:lnTo>
                  <a:pt x="1075089" y="2562350"/>
                </a:lnTo>
                <a:lnTo>
                  <a:pt x="1030491" y="2559322"/>
                </a:lnTo>
                <a:lnTo>
                  <a:pt x="986377" y="2554323"/>
                </a:lnTo>
                <a:lnTo>
                  <a:pt x="942781" y="2547391"/>
                </a:lnTo>
                <a:lnTo>
                  <a:pt x="899738" y="2538563"/>
                </a:lnTo>
                <a:lnTo>
                  <a:pt x="857279" y="2527879"/>
                </a:lnTo>
                <a:lnTo>
                  <a:pt x="815440" y="2515376"/>
                </a:lnTo>
                <a:lnTo>
                  <a:pt x="774252" y="2501094"/>
                </a:lnTo>
                <a:lnTo>
                  <a:pt x="733751" y="2485069"/>
                </a:lnTo>
                <a:lnTo>
                  <a:pt x="693968" y="2467341"/>
                </a:lnTo>
                <a:lnTo>
                  <a:pt x="654938" y="2447947"/>
                </a:lnTo>
                <a:lnTo>
                  <a:pt x="616694" y="2426927"/>
                </a:lnTo>
                <a:lnTo>
                  <a:pt x="579270" y="2404318"/>
                </a:lnTo>
                <a:lnTo>
                  <a:pt x="542698" y="2380158"/>
                </a:lnTo>
                <a:lnTo>
                  <a:pt x="507013" y="2354486"/>
                </a:lnTo>
                <a:lnTo>
                  <a:pt x="472249" y="2327341"/>
                </a:lnTo>
                <a:lnTo>
                  <a:pt x="438437" y="2298760"/>
                </a:lnTo>
                <a:lnTo>
                  <a:pt x="405612" y="2268781"/>
                </a:lnTo>
                <a:lnTo>
                  <a:pt x="373808" y="2237444"/>
                </a:lnTo>
                <a:lnTo>
                  <a:pt x="343058" y="2204785"/>
                </a:lnTo>
                <a:lnTo>
                  <a:pt x="313395" y="2170845"/>
                </a:lnTo>
                <a:lnTo>
                  <a:pt x="284852" y="2135660"/>
                </a:lnTo>
                <a:lnTo>
                  <a:pt x="257464" y="2099269"/>
                </a:lnTo>
                <a:lnTo>
                  <a:pt x="231263" y="2061711"/>
                </a:lnTo>
                <a:lnTo>
                  <a:pt x="206284" y="2023024"/>
                </a:lnTo>
                <a:lnTo>
                  <a:pt x="182559" y="1983245"/>
                </a:lnTo>
                <a:lnTo>
                  <a:pt x="160123" y="1942414"/>
                </a:lnTo>
                <a:lnTo>
                  <a:pt x="139007" y="1900568"/>
                </a:lnTo>
                <a:lnTo>
                  <a:pt x="119247" y="1857747"/>
                </a:lnTo>
                <a:lnTo>
                  <a:pt x="100876" y="1813987"/>
                </a:lnTo>
                <a:lnTo>
                  <a:pt x="83926" y="1769328"/>
                </a:lnTo>
                <a:lnTo>
                  <a:pt x="68432" y="1723808"/>
                </a:lnTo>
                <a:lnTo>
                  <a:pt x="54426" y="1677464"/>
                </a:lnTo>
                <a:lnTo>
                  <a:pt x="41943" y="1630336"/>
                </a:lnTo>
                <a:lnTo>
                  <a:pt x="31016" y="1582461"/>
                </a:lnTo>
                <a:lnTo>
                  <a:pt x="21678" y="1533879"/>
                </a:lnTo>
                <a:lnTo>
                  <a:pt x="13963" y="1484626"/>
                </a:lnTo>
                <a:lnTo>
                  <a:pt x="7904" y="1434742"/>
                </a:lnTo>
                <a:lnTo>
                  <a:pt x="3535" y="1384265"/>
                </a:lnTo>
                <a:lnTo>
                  <a:pt x="889" y="1333233"/>
                </a:lnTo>
                <a:lnTo>
                  <a:pt x="0" y="1281684"/>
                </a:lnTo>
                <a:close/>
              </a:path>
            </a:pathLst>
          </a:custGeom>
          <a:ln w="57912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884" y="4114800"/>
            <a:ext cx="2240280" cy="2563495"/>
          </a:xfrm>
          <a:custGeom>
            <a:avLst/>
            <a:gdLst/>
            <a:ahLst/>
            <a:cxnLst/>
            <a:rect l="l" t="t" r="r" b="b"/>
            <a:pathLst>
              <a:path w="2240279" h="2563495">
                <a:moveTo>
                  <a:pt x="0" y="1281684"/>
                </a:moveTo>
                <a:lnTo>
                  <a:pt x="889" y="1230132"/>
                </a:lnTo>
                <a:lnTo>
                  <a:pt x="3535" y="1179097"/>
                </a:lnTo>
                <a:lnTo>
                  <a:pt x="7904" y="1128618"/>
                </a:lnTo>
                <a:lnTo>
                  <a:pt x="13963" y="1078732"/>
                </a:lnTo>
                <a:lnTo>
                  <a:pt x="21678" y="1029477"/>
                </a:lnTo>
                <a:lnTo>
                  <a:pt x="31016" y="980893"/>
                </a:lnTo>
                <a:lnTo>
                  <a:pt x="41943" y="933018"/>
                </a:lnTo>
                <a:lnTo>
                  <a:pt x="54426" y="885888"/>
                </a:lnTo>
                <a:lnTo>
                  <a:pt x="68432" y="839544"/>
                </a:lnTo>
                <a:lnTo>
                  <a:pt x="83926" y="794023"/>
                </a:lnTo>
                <a:lnTo>
                  <a:pt x="100876" y="749363"/>
                </a:lnTo>
                <a:lnTo>
                  <a:pt x="119247" y="705604"/>
                </a:lnTo>
                <a:lnTo>
                  <a:pt x="139007" y="662782"/>
                </a:lnTo>
                <a:lnTo>
                  <a:pt x="160123" y="620936"/>
                </a:lnTo>
                <a:lnTo>
                  <a:pt x="182559" y="580105"/>
                </a:lnTo>
                <a:lnTo>
                  <a:pt x="206284" y="540327"/>
                </a:lnTo>
                <a:lnTo>
                  <a:pt x="231263" y="501640"/>
                </a:lnTo>
                <a:lnTo>
                  <a:pt x="257464" y="464082"/>
                </a:lnTo>
                <a:lnTo>
                  <a:pt x="284852" y="427692"/>
                </a:lnTo>
                <a:lnTo>
                  <a:pt x="313395" y="392508"/>
                </a:lnTo>
                <a:lnTo>
                  <a:pt x="343058" y="358568"/>
                </a:lnTo>
                <a:lnTo>
                  <a:pt x="373808" y="325910"/>
                </a:lnTo>
                <a:lnTo>
                  <a:pt x="405612" y="294574"/>
                </a:lnTo>
                <a:lnTo>
                  <a:pt x="438437" y="264596"/>
                </a:lnTo>
                <a:lnTo>
                  <a:pt x="472249" y="236016"/>
                </a:lnTo>
                <a:lnTo>
                  <a:pt x="507013" y="208871"/>
                </a:lnTo>
                <a:lnTo>
                  <a:pt x="542698" y="183200"/>
                </a:lnTo>
                <a:lnTo>
                  <a:pt x="579270" y="159041"/>
                </a:lnTo>
                <a:lnTo>
                  <a:pt x="616694" y="136433"/>
                </a:lnTo>
                <a:lnTo>
                  <a:pt x="654938" y="115414"/>
                </a:lnTo>
                <a:lnTo>
                  <a:pt x="693968" y="96021"/>
                </a:lnTo>
                <a:lnTo>
                  <a:pt x="733751" y="78294"/>
                </a:lnTo>
                <a:lnTo>
                  <a:pt x="774252" y="62270"/>
                </a:lnTo>
                <a:lnTo>
                  <a:pt x="815440" y="47988"/>
                </a:lnTo>
                <a:lnTo>
                  <a:pt x="857279" y="35486"/>
                </a:lnTo>
                <a:lnTo>
                  <a:pt x="899738" y="24802"/>
                </a:lnTo>
                <a:lnTo>
                  <a:pt x="942781" y="15975"/>
                </a:lnTo>
                <a:lnTo>
                  <a:pt x="986377" y="9043"/>
                </a:lnTo>
                <a:lnTo>
                  <a:pt x="1030491" y="4044"/>
                </a:lnTo>
                <a:lnTo>
                  <a:pt x="1075089" y="1017"/>
                </a:lnTo>
                <a:lnTo>
                  <a:pt x="1120139" y="0"/>
                </a:lnTo>
                <a:lnTo>
                  <a:pt x="1165190" y="1017"/>
                </a:lnTo>
                <a:lnTo>
                  <a:pt x="1209788" y="4044"/>
                </a:lnTo>
                <a:lnTo>
                  <a:pt x="1253902" y="9043"/>
                </a:lnTo>
                <a:lnTo>
                  <a:pt x="1297498" y="15975"/>
                </a:lnTo>
                <a:lnTo>
                  <a:pt x="1340541" y="24802"/>
                </a:lnTo>
                <a:lnTo>
                  <a:pt x="1383000" y="35486"/>
                </a:lnTo>
                <a:lnTo>
                  <a:pt x="1424839" y="47988"/>
                </a:lnTo>
                <a:lnTo>
                  <a:pt x="1466027" y="62270"/>
                </a:lnTo>
                <a:lnTo>
                  <a:pt x="1506528" y="78294"/>
                </a:lnTo>
                <a:lnTo>
                  <a:pt x="1546311" y="96021"/>
                </a:lnTo>
                <a:lnTo>
                  <a:pt x="1585341" y="115414"/>
                </a:lnTo>
                <a:lnTo>
                  <a:pt x="1623585" y="136433"/>
                </a:lnTo>
                <a:lnTo>
                  <a:pt x="1661009" y="159041"/>
                </a:lnTo>
                <a:lnTo>
                  <a:pt x="1697581" y="183200"/>
                </a:lnTo>
                <a:lnTo>
                  <a:pt x="1733266" y="208871"/>
                </a:lnTo>
                <a:lnTo>
                  <a:pt x="1768030" y="236016"/>
                </a:lnTo>
                <a:lnTo>
                  <a:pt x="1801842" y="264596"/>
                </a:lnTo>
                <a:lnTo>
                  <a:pt x="1834667" y="294574"/>
                </a:lnTo>
                <a:lnTo>
                  <a:pt x="1866471" y="325910"/>
                </a:lnTo>
                <a:lnTo>
                  <a:pt x="1897221" y="358568"/>
                </a:lnTo>
                <a:lnTo>
                  <a:pt x="1926884" y="392508"/>
                </a:lnTo>
                <a:lnTo>
                  <a:pt x="1955427" y="427692"/>
                </a:lnTo>
                <a:lnTo>
                  <a:pt x="1982815" y="464082"/>
                </a:lnTo>
                <a:lnTo>
                  <a:pt x="2009016" y="501640"/>
                </a:lnTo>
                <a:lnTo>
                  <a:pt x="2033995" y="540327"/>
                </a:lnTo>
                <a:lnTo>
                  <a:pt x="2057720" y="580105"/>
                </a:lnTo>
                <a:lnTo>
                  <a:pt x="2080156" y="620936"/>
                </a:lnTo>
                <a:lnTo>
                  <a:pt x="2101272" y="662782"/>
                </a:lnTo>
                <a:lnTo>
                  <a:pt x="2121032" y="705604"/>
                </a:lnTo>
                <a:lnTo>
                  <a:pt x="2139403" y="749363"/>
                </a:lnTo>
                <a:lnTo>
                  <a:pt x="2156353" y="794023"/>
                </a:lnTo>
                <a:lnTo>
                  <a:pt x="2171847" y="839544"/>
                </a:lnTo>
                <a:lnTo>
                  <a:pt x="2185853" y="885888"/>
                </a:lnTo>
                <a:lnTo>
                  <a:pt x="2198336" y="933018"/>
                </a:lnTo>
                <a:lnTo>
                  <a:pt x="2209263" y="980893"/>
                </a:lnTo>
                <a:lnTo>
                  <a:pt x="2218601" y="1029477"/>
                </a:lnTo>
                <a:lnTo>
                  <a:pt x="2226316" y="1078732"/>
                </a:lnTo>
                <a:lnTo>
                  <a:pt x="2232375" y="1128618"/>
                </a:lnTo>
                <a:lnTo>
                  <a:pt x="2236744" y="1179097"/>
                </a:lnTo>
                <a:lnTo>
                  <a:pt x="2239390" y="1230132"/>
                </a:lnTo>
                <a:lnTo>
                  <a:pt x="2240280" y="1281684"/>
                </a:lnTo>
                <a:lnTo>
                  <a:pt x="2239390" y="1333233"/>
                </a:lnTo>
                <a:lnTo>
                  <a:pt x="2236744" y="1384265"/>
                </a:lnTo>
                <a:lnTo>
                  <a:pt x="2232375" y="1434742"/>
                </a:lnTo>
                <a:lnTo>
                  <a:pt x="2226316" y="1484626"/>
                </a:lnTo>
                <a:lnTo>
                  <a:pt x="2218601" y="1533879"/>
                </a:lnTo>
                <a:lnTo>
                  <a:pt x="2209263" y="1582461"/>
                </a:lnTo>
                <a:lnTo>
                  <a:pt x="2198336" y="1630336"/>
                </a:lnTo>
                <a:lnTo>
                  <a:pt x="2185853" y="1677464"/>
                </a:lnTo>
                <a:lnTo>
                  <a:pt x="2171847" y="1723808"/>
                </a:lnTo>
                <a:lnTo>
                  <a:pt x="2156353" y="1769328"/>
                </a:lnTo>
                <a:lnTo>
                  <a:pt x="2139403" y="1813987"/>
                </a:lnTo>
                <a:lnTo>
                  <a:pt x="2121032" y="1857747"/>
                </a:lnTo>
                <a:lnTo>
                  <a:pt x="2101272" y="1900568"/>
                </a:lnTo>
                <a:lnTo>
                  <a:pt x="2080156" y="1942414"/>
                </a:lnTo>
                <a:lnTo>
                  <a:pt x="2057720" y="1983245"/>
                </a:lnTo>
                <a:lnTo>
                  <a:pt x="2033995" y="2023024"/>
                </a:lnTo>
                <a:lnTo>
                  <a:pt x="2009016" y="2061711"/>
                </a:lnTo>
                <a:lnTo>
                  <a:pt x="1982815" y="2099269"/>
                </a:lnTo>
                <a:lnTo>
                  <a:pt x="1955427" y="2135660"/>
                </a:lnTo>
                <a:lnTo>
                  <a:pt x="1926884" y="2170845"/>
                </a:lnTo>
                <a:lnTo>
                  <a:pt x="1897221" y="2204785"/>
                </a:lnTo>
                <a:lnTo>
                  <a:pt x="1866471" y="2237444"/>
                </a:lnTo>
                <a:lnTo>
                  <a:pt x="1834667" y="2268781"/>
                </a:lnTo>
                <a:lnTo>
                  <a:pt x="1801842" y="2298760"/>
                </a:lnTo>
                <a:lnTo>
                  <a:pt x="1768030" y="2327341"/>
                </a:lnTo>
                <a:lnTo>
                  <a:pt x="1733266" y="2354486"/>
                </a:lnTo>
                <a:lnTo>
                  <a:pt x="1697581" y="2380158"/>
                </a:lnTo>
                <a:lnTo>
                  <a:pt x="1661009" y="2404318"/>
                </a:lnTo>
                <a:lnTo>
                  <a:pt x="1623585" y="2426927"/>
                </a:lnTo>
                <a:lnTo>
                  <a:pt x="1585341" y="2447947"/>
                </a:lnTo>
                <a:lnTo>
                  <a:pt x="1546311" y="2467341"/>
                </a:lnTo>
                <a:lnTo>
                  <a:pt x="1506528" y="2485069"/>
                </a:lnTo>
                <a:lnTo>
                  <a:pt x="1466027" y="2501094"/>
                </a:lnTo>
                <a:lnTo>
                  <a:pt x="1424839" y="2515376"/>
                </a:lnTo>
                <a:lnTo>
                  <a:pt x="1383000" y="2527879"/>
                </a:lnTo>
                <a:lnTo>
                  <a:pt x="1340541" y="2538563"/>
                </a:lnTo>
                <a:lnTo>
                  <a:pt x="1297498" y="2547391"/>
                </a:lnTo>
                <a:lnTo>
                  <a:pt x="1253902" y="2554323"/>
                </a:lnTo>
                <a:lnTo>
                  <a:pt x="1209788" y="2559322"/>
                </a:lnTo>
                <a:lnTo>
                  <a:pt x="1165190" y="2562350"/>
                </a:lnTo>
                <a:lnTo>
                  <a:pt x="1120139" y="2563368"/>
                </a:lnTo>
                <a:lnTo>
                  <a:pt x="1075089" y="2562350"/>
                </a:lnTo>
                <a:lnTo>
                  <a:pt x="1030491" y="2559322"/>
                </a:lnTo>
                <a:lnTo>
                  <a:pt x="986377" y="2554323"/>
                </a:lnTo>
                <a:lnTo>
                  <a:pt x="942781" y="2547391"/>
                </a:lnTo>
                <a:lnTo>
                  <a:pt x="899738" y="2538563"/>
                </a:lnTo>
                <a:lnTo>
                  <a:pt x="857279" y="2527879"/>
                </a:lnTo>
                <a:lnTo>
                  <a:pt x="815440" y="2515376"/>
                </a:lnTo>
                <a:lnTo>
                  <a:pt x="774252" y="2501094"/>
                </a:lnTo>
                <a:lnTo>
                  <a:pt x="733751" y="2485069"/>
                </a:lnTo>
                <a:lnTo>
                  <a:pt x="693968" y="2467341"/>
                </a:lnTo>
                <a:lnTo>
                  <a:pt x="654938" y="2447947"/>
                </a:lnTo>
                <a:lnTo>
                  <a:pt x="616694" y="2426927"/>
                </a:lnTo>
                <a:lnTo>
                  <a:pt x="579270" y="2404318"/>
                </a:lnTo>
                <a:lnTo>
                  <a:pt x="542698" y="2380158"/>
                </a:lnTo>
                <a:lnTo>
                  <a:pt x="507013" y="2354486"/>
                </a:lnTo>
                <a:lnTo>
                  <a:pt x="472249" y="2327341"/>
                </a:lnTo>
                <a:lnTo>
                  <a:pt x="438437" y="2298760"/>
                </a:lnTo>
                <a:lnTo>
                  <a:pt x="405612" y="2268781"/>
                </a:lnTo>
                <a:lnTo>
                  <a:pt x="373808" y="2237444"/>
                </a:lnTo>
                <a:lnTo>
                  <a:pt x="343058" y="2204785"/>
                </a:lnTo>
                <a:lnTo>
                  <a:pt x="313395" y="2170845"/>
                </a:lnTo>
                <a:lnTo>
                  <a:pt x="284852" y="2135660"/>
                </a:lnTo>
                <a:lnTo>
                  <a:pt x="257464" y="2099269"/>
                </a:lnTo>
                <a:lnTo>
                  <a:pt x="231263" y="2061711"/>
                </a:lnTo>
                <a:lnTo>
                  <a:pt x="206284" y="2023024"/>
                </a:lnTo>
                <a:lnTo>
                  <a:pt x="182559" y="1983245"/>
                </a:lnTo>
                <a:lnTo>
                  <a:pt x="160123" y="1942414"/>
                </a:lnTo>
                <a:lnTo>
                  <a:pt x="139007" y="1900568"/>
                </a:lnTo>
                <a:lnTo>
                  <a:pt x="119247" y="1857747"/>
                </a:lnTo>
                <a:lnTo>
                  <a:pt x="100876" y="1813987"/>
                </a:lnTo>
                <a:lnTo>
                  <a:pt x="83926" y="1769328"/>
                </a:lnTo>
                <a:lnTo>
                  <a:pt x="68432" y="1723808"/>
                </a:lnTo>
                <a:lnTo>
                  <a:pt x="54426" y="1677464"/>
                </a:lnTo>
                <a:lnTo>
                  <a:pt x="41943" y="1630336"/>
                </a:lnTo>
                <a:lnTo>
                  <a:pt x="31016" y="1582461"/>
                </a:lnTo>
                <a:lnTo>
                  <a:pt x="21678" y="1533879"/>
                </a:lnTo>
                <a:lnTo>
                  <a:pt x="13963" y="1484626"/>
                </a:lnTo>
                <a:lnTo>
                  <a:pt x="7904" y="1434742"/>
                </a:lnTo>
                <a:lnTo>
                  <a:pt x="3535" y="1384265"/>
                </a:lnTo>
                <a:lnTo>
                  <a:pt x="889" y="1333233"/>
                </a:lnTo>
                <a:lnTo>
                  <a:pt x="0" y="1281684"/>
                </a:lnTo>
                <a:close/>
              </a:path>
            </a:pathLst>
          </a:custGeom>
          <a:ln w="57912">
            <a:solidFill>
              <a:srgbClr val="EA95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5516" y="4114800"/>
            <a:ext cx="2242185" cy="2563495"/>
          </a:xfrm>
          <a:custGeom>
            <a:avLst/>
            <a:gdLst/>
            <a:ahLst/>
            <a:cxnLst/>
            <a:rect l="l" t="t" r="r" b="b"/>
            <a:pathLst>
              <a:path w="2242185" h="2563495">
                <a:moveTo>
                  <a:pt x="0" y="1281684"/>
                </a:moveTo>
                <a:lnTo>
                  <a:pt x="890" y="1230132"/>
                </a:lnTo>
                <a:lnTo>
                  <a:pt x="3538" y="1179097"/>
                </a:lnTo>
                <a:lnTo>
                  <a:pt x="7910" y="1128618"/>
                </a:lnTo>
                <a:lnTo>
                  <a:pt x="13974" y="1078732"/>
                </a:lnTo>
                <a:lnTo>
                  <a:pt x="21695" y="1029477"/>
                </a:lnTo>
                <a:lnTo>
                  <a:pt x="31040" y="980893"/>
                </a:lnTo>
                <a:lnTo>
                  <a:pt x="41975" y="933018"/>
                </a:lnTo>
                <a:lnTo>
                  <a:pt x="54467" y="885888"/>
                </a:lnTo>
                <a:lnTo>
                  <a:pt x="68483" y="839544"/>
                </a:lnTo>
                <a:lnTo>
                  <a:pt x="83989" y="794023"/>
                </a:lnTo>
                <a:lnTo>
                  <a:pt x="100951" y="749363"/>
                </a:lnTo>
                <a:lnTo>
                  <a:pt x="119336" y="705604"/>
                </a:lnTo>
                <a:lnTo>
                  <a:pt x="139110" y="662782"/>
                </a:lnTo>
                <a:lnTo>
                  <a:pt x="160241" y="620936"/>
                </a:lnTo>
                <a:lnTo>
                  <a:pt x="182694" y="580105"/>
                </a:lnTo>
                <a:lnTo>
                  <a:pt x="206435" y="540327"/>
                </a:lnTo>
                <a:lnTo>
                  <a:pt x="231433" y="501640"/>
                </a:lnTo>
                <a:lnTo>
                  <a:pt x="257652" y="464082"/>
                </a:lnTo>
                <a:lnTo>
                  <a:pt x="285060" y="427692"/>
                </a:lnTo>
                <a:lnTo>
                  <a:pt x="313622" y="392508"/>
                </a:lnTo>
                <a:lnTo>
                  <a:pt x="343306" y="358568"/>
                </a:lnTo>
                <a:lnTo>
                  <a:pt x="374078" y="325910"/>
                </a:lnTo>
                <a:lnTo>
                  <a:pt x="405905" y="294574"/>
                </a:lnTo>
                <a:lnTo>
                  <a:pt x="438752" y="264596"/>
                </a:lnTo>
                <a:lnTo>
                  <a:pt x="472587" y="236016"/>
                </a:lnTo>
                <a:lnTo>
                  <a:pt x="507376" y="208871"/>
                </a:lnTo>
                <a:lnTo>
                  <a:pt x="543085" y="183200"/>
                </a:lnTo>
                <a:lnTo>
                  <a:pt x="579681" y="159041"/>
                </a:lnTo>
                <a:lnTo>
                  <a:pt x="617131" y="136433"/>
                </a:lnTo>
                <a:lnTo>
                  <a:pt x="655401" y="115414"/>
                </a:lnTo>
                <a:lnTo>
                  <a:pt x="694457" y="96021"/>
                </a:lnTo>
                <a:lnTo>
                  <a:pt x="734266" y="78294"/>
                </a:lnTo>
                <a:lnTo>
                  <a:pt x="774794" y="62270"/>
                </a:lnTo>
                <a:lnTo>
                  <a:pt x="816008" y="47988"/>
                </a:lnTo>
                <a:lnTo>
                  <a:pt x="857875" y="35486"/>
                </a:lnTo>
                <a:lnTo>
                  <a:pt x="900361" y="24802"/>
                </a:lnTo>
                <a:lnTo>
                  <a:pt x="943432" y="15975"/>
                </a:lnTo>
                <a:lnTo>
                  <a:pt x="987055" y="9043"/>
                </a:lnTo>
                <a:lnTo>
                  <a:pt x="1031197" y="4044"/>
                </a:lnTo>
                <a:lnTo>
                  <a:pt x="1075824" y="1017"/>
                </a:lnTo>
                <a:lnTo>
                  <a:pt x="1120901" y="0"/>
                </a:lnTo>
                <a:lnTo>
                  <a:pt x="1165979" y="1017"/>
                </a:lnTo>
                <a:lnTo>
                  <a:pt x="1210606" y="4044"/>
                </a:lnTo>
                <a:lnTo>
                  <a:pt x="1254748" y="9043"/>
                </a:lnTo>
                <a:lnTo>
                  <a:pt x="1298371" y="15975"/>
                </a:lnTo>
                <a:lnTo>
                  <a:pt x="1341442" y="24802"/>
                </a:lnTo>
                <a:lnTo>
                  <a:pt x="1383928" y="35486"/>
                </a:lnTo>
                <a:lnTo>
                  <a:pt x="1425795" y="47988"/>
                </a:lnTo>
                <a:lnTo>
                  <a:pt x="1467009" y="62270"/>
                </a:lnTo>
                <a:lnTo>
                  <a:pt x="1507537" y="78294"/>
                </a:lnTo>
                <a:lnTo>
                  <a:pt x="1547346" y="96021"/>
                </a:lnTo>
                <a:lnTo>
                  <a:pt x="1586402" y="115414"/>
                </a:lnTo>
                <a:lnTo>
                  <a:pt x="1624672" y="136433"/>
                </a:lnTo>
                <a:lnTo>
                  <a:pt x="1662122" y="159041"/>
                </a:lnTo>
                <a:lnTo>
                  <a:pt x="1698718" y="183200"/>
                </a:lnTo>
                <a:lnTo>
                  <a:pt x="1734427" y="208871"/>
                </a:lnTo>
                <a:lnTo>
                  <a:pt x="1769216" y="236016"/>
                </a:lnTo>
                <a:lnTo>
                  <a:pt x="1803051" y="264596"/>
                </a:lnTo>
                <a:lnTo>
                  <a:pt x="1835898" y="294574"/>
                </a:lnTo>
                <a:lnTo>
                  <a:pt x="1867725" y="325910"/>
                </a:lnTo>
                <a:lnTo>
                  <a:pt x="1898497" y="358568"/>
                </a:lnTo>
                <a:lnTo>
                  <a:pt x="1928181" y="392508"/>
                </a:lnTo>
                <a:lnTo>
                  <a:pt x="1956743" y="427692"/>
                </a:lnTo>
                <a:lnTo>
                  <a:pt x="1984151" y="464082"/>
                </a:lnTo>
                <a:lnTo>
                  <a:pt x="2010370" y="501640"/>
                </a:lnTo>
                <a:lnTo>
                  <a:pt x="2035368" y="540327"/>
                </a:lnTo>
                <a:lnTo>
                  <a:pt x="2059109" y="580105"/>
                </a:lnTo>
                <a:lnTo>
                  <a:pt x="2081562" y="620936"/>
                </a:lnTo>
                <a:lnTo>
                  <a:pt x="2102693" y="662782"/>
                </a:lnTo>
                <a:lnTo>
                  <a:pt x="2122467" y="705604"/>
                </a:lnTo>
                <a:lnTo>
                  <a:pt x="2140852" y="749363"/>
                </a:lnTo>
                <a:lnTo>
                  <a:pt x="2157814" y="794023"/>
                </a:lnTo>
                <a:lnTo>
                  <a:pt x="2173320" y="839544"/>
                </a:lnTo>
                <a:lnTo>
                  <a:pt x="2187336" y="885888"/>
                </a:lnTo>
                <a:lnTo>
                  <a:pt x="2199828" y="933018"/>
                </a:lnTo>
                <a:lnTo>
                  <a:pt x="2210763" y="980893"/>
                </a:lnTo>
                <a:lnTo>
                  <a:pt x="2220108" y="1029477"/>
                </a:lnTo>
                <a:lnTo>
                  <a:pt x="2227829" y="1078732"/>
                </a:lnTo>
                <a:lnTo>
                  <a:pt x="2233893" y="1128618"/>
                </a:lnTo>
                <a:lnTo>
                  <a:pt x="2238265" y="1179097"/>
                </a:lnTo>
                <a:lnTo>
                  <a:pt x="2240913" y="1230132"/>
                </a:lnTo>
                <a:lnTo>
                  <a:pt x="2241804" y="1281684"/>
                </a:lnTo>
                <a:lnTo>
                  <a:pt x="2240913" y="1333233"/>
                </a:lnTo>
                <a:lnTo>
                  <a:pt x="2238265" y="1384265"/>
                </a:lnTo>
                <a:lnTo>
                  <a:pt x="2233893" y="1434742"/>
                </a:lnTo>
                <a:lnTo>
                  <a:pt x="2227829" y="1484626"/>
                </a:lnTo>
                <a:lnTo>
                  <a:pt x="2220108" y="1533879"/>
                </a:lnTo>
                <a:lnTo>
                  <a:pt x="2210763" y="1582461"/>
                </a:lnTo>
                <a:lnTo>
                  <a:pt x="2199828" y="1630336"/>
                </a:lnTo>
                <a:lnTo>
                  <a:pt x="2187336" y="1677464"/>
                </a:lnTo>
                <a:lnTo>
                  <a:pt x="2173320" y="1723808"/>
                </a:lnTo>
                <a:lnTo>
                  <a:pt x="2157814" y="1769328"/>
                </a:lnTo>
                <a:lnTo>
                  <a:pt x="2140852" y="1813987"/>
                </a:lnTo>
                <a:lnTo>
                  <a:pt x="2122467" y="1857747"/>
                </a:lnTo>
                <a:lnTo>
                  <a:pt x="2102693" y="1900568"/>
                </a:lnTo>
                <a:lnTo>
                  <a:pt x="2081562" y="1942414"/>
                </a:lnTo>
                <a:lnTo>
                  <a:pt x="2059109" y="1983245"/>
                </a:lnTo>
                <a:lnTo>
                  <a:pt x="2035368" y="2023024"/>
                </a:lnTo>
                <a:lnTo>
                  <a:pt x="2010370" y="2061711"/>
                </a:lnTo>
                <a:lnTo>
                  <a:pt x="1984151" y="2099269"/>
                </a:lnTo>
                <a:lnTo>
                  <a:pt x="1956743" y="2135660"/>
                </a:lnTo>
                <a:lnTo>
                  <a:pt x="1928181" y="2170845"/>
                </a:lnTo>
                <a:lnTo>
                  <a:pt x="1898497" y="2204785"/>
                </a:lnTo>
                <a:lnTo>
                  <a:pt x="1867725" y="2237444"/>
                </a:lnTo>
                <a:lnTo>
                  <a:pt x="1835898" y="2268781"/>
                </a:lnTo>
                <a:lnTo>
                  <a:pt x="1803051" y="2298760"/>
                </a:lnTo>
                <a:lnTo>
                  <a:pt x="1769216" y="2327341"/>
                </a:lnTo>
                <a:lnTo>
                  <a:pt x="1734427" y="2354486"/>
                </a:lnTo>
                <a:lnTo>
                  <a:pt x="1698718" y="2380158"/>
                </a:lnTo>
                <a:lnTo>
                  <a:pt x="1662122" y="2404318"/>
                </a:lnTo>
                <a:lnTo>
                  <a:pt x="1624672" y="2426927"/>
                </a:lnTo>
                <a:lnTo>
                  <a:pt x="1586402" y="2447947"/>
                </a:lnTo>
                <a:lnTo>
                  <a:pt x="1547346" y="2467341"/>
                </a:lnTo>
                <a:lnTo>
                  <a:pt x="1507537" y="2485069"/>
                </a:lnTo>
                <a:lnTo>
                  <a:pt x="1467009" y="2501094"/>
                </a:lnTo>
                <a:lnTo>
                  <a:pt x="1425795" y="2515376"/>
                </a:lnTo>
                <a:lnTo>
                  <a:pt x="1383928" y="2527879"/>
                </a:lnTo>
                <a:lnTo>
                  <a:pt x="1341442" y="2538563"/>
                </a:lnTo>
                <a:lnTo>
                  <a:pt x="1298371" y="2547391"/>
                </a:lnTo>
                <a:lnTo>
                  <a:pt x="1254748" y="2554323"/>
                </a:lnTo>
                <a:lnTo>
                  <a:pt x="1210606" y="2559322"/>
                </a:lnTo>
                <a:lnTo>
                  <a:pt x="1165979" y="2562350"/>
                </a:lnTo>
                <a:lnTo>
                  <a:pt x="1120901" y="2563368"/>
                </a:lnTo>
                <a:lnTo>
                  <a:pt x="1075824" y="2562350"/>
                </a:lnTo>
                <a:lnTo>
                  <a:pt x="1031197" y="2559322"/>
                </a:lnTo>
                <a:lnTo>
                  <a:pt x="987055" y="2554323"/>
                </a:lnTo>
                <a:lnTo>
                  <a:pt x="943432" y="2547391"/>
                </a:lnTo>
                <a:lnTo>
                  <a:pt x="900361" y="2538563"/>
                </a:lnTo>
                <a:lnTo>
                  <a:pt x="857875" y="2527879"/>
                </a:lnTo>
                <a:lnTo>
                  <a:pt x="816008" y="2515376"/>
                </a:lnTo>
                <a:lnTo>
                  <a:pt x="774794" y="2501094"/>
                </a:lnTo>
                <a:lnTo>
                  <a:pt x="734266" y="2485069"/>
                </a:lnTo>
                <a:lnTo>
                  <a:pt x="694457" y="2467341"/>
                </a:lnTo>
                <a:lnTo>
                  <a:pt x="655401" y="2447947"/>
                </a:lnTo>
                <a:lnTo>
                  <a:pt x="617131" y="2426927"/>
                </a:lnTo>
                <a:lnTo>
                  <a:pt x="579681" y="2404318"/>
                </a:lnTo>
                <a:lnTo>
                  <a:pt x="543085" y="2380158"/>
                </a:lnTo>
                <a:lnTo>
                  <a:pt x="507376" y="2354486"/>
                </a:lnTo>
                <a:lnTo>
                  <a:pt x="472587" y="2327341"/>
                </a:lnTo>
                <a:lnTo>
                  <a:pt x="438752" y="2298760"/>
                </a:lnTo>
                <a:lnTo>
                  <a:pt x="405905" y="2268781"/>
                </a:lnTo>
                <a:lnTo>
                  <a:pt x="374078" y="2237444"/>
                </a:lnTo>
                <a:lnTo>
                  <a:pt x="343306" y="2204785"/>
                </a:lnTo>
                <a:lnTo>
                  <a:pt x="313622" y="2170845"/>
                </a:lnTo>
                <a:lnTo>
                  <a:pt x="285060" y="2135660"/>
                </a:lnTo>
                <a:lnTo>
                  <a:pt x="257652" y="2099269"/>
                </a:lnTo>
                <a:lnTo>
                  <a:pt x="231433" y="2061711"/>
                </a:lnTo>
                <a:lnTo>
                  <a:pt x="206435" y="2023024"/>
                </a:lnTo>
                <a:lnTo>
                  <a:pt x="182694" y="1983245"/>
                </a:lnTo>
                <a:lnTo>
                  <a:pt x="160241" y="1942414"/>
                </a:lnTo>
                <a:lnTo>
                  <a:pt x="139110" y="1900568"/>
                </a:lnTo>
                <a:lnTo>
                  <a:pt x="119336" y="1857747"/>
                </a:lnTo>
                <a:lnTo>
                  <a:pt x="100951" y="1813987"/>
                </a:lnTo>
                <a:lnTo>
                  <a:pt x="83989" y="1769328"/>
                </a:lnTo>
                <a:lnTo>
                  <a:pt x="68483" y="1723808"/>
                </a:lnTo>
                <a:lnTo>
                  <a:pt x="54467" y="1677464"/>
                </a:lnTo>
                <a:lnTo>
                  <a:pt x="41975" y="1630336"/>
                </a:lnTo>
                <a:lnTo>
                  <a:pt x="31040" y="1582461"/>
                </a:lnTo>
                <a:lnTo>
                  <a:pt x="21695" y="1533879"/>
                </a:lnTo>
                <a:lnTo>
                  <a:pt x="13974" y="1484626"/>
                </a:lnTo>
                <a:lnTo>
                  <a:pt x="7910" y="1434742"/>
                </a:lnTo>
                <a:lnTo>
                  <a:pt x="3538" y="1384265"/>
                </a:lnTo>
                <a:lnTo>
                  <a:pt x="890" y="1333233"/>
                </a:lnTo>
                <a:lnTo>
                  <a:pt x="0" y="1281684"/>
                </a:lnTo>
                <a:close/>
              </a:path>
            </a:pathLst>
          </a:custGeom>
          <a:ln w="57912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6350" y="4070350"/>
            <a:ext cx="2384425" cy="2621915"/>
            <a:chOff x="-6350" y="4070350"/>
            <a:chExt cx="2384425" cy="2621915"/>
          </a:xfrm>
        </p:grpSpPr>
        <p:sp>
          <p:nvSpPr>
            <p:cNvPr id="7" name="object 7"/>
            <p:cNvSpPr/>
            <p:nvPr/>
          </p:nvSpPr>
          <p:spPr>
            <a:xfrm>
              <a:off x="108204" y="4099559"/>
              <a:ext cx="2240280" cy="2563495"/>
            </a:xfrm>
            <a:custGeom>
              <a:avLst/>
              <a:gdLst/>
              <a:ahLst/>
              <a:cxnLst/>
              <a:rect l="l" t="t" r="r" b="b"/>
              <a:pathLst>
                <a:path w="2240280" h="2563495">
                  <a:moveTo>
                    <a:pt x="0" y="1281683"/>
                  </a:moveTo>
                  <a:lnTo>
                    <a:pt x="889" y="1230132"/>
                  </a:lnTo>
                  <a:lnTo>
                    <a:pt x="3535" y="1179097"/>
                  </a:lnTo>
                  <a:lnTo>
                    <a:pt x="7904" y="1128618"/>
                  </a:lnTo>
                  <a:lnTo>
                    <a:pt x="13963" y="1078732"/>
                  </a:lnTo>
                  <a:lnTo>
                    <a:pt x="21677" y="1029477"/>
                  </a:lnTo>
                  <a:lnTo>
                    <a:pt x="31015" y="980893"/>
                  </a:lnTo>
                  <a:lnTo>
                    <a:pt x="41942" y="933018"/>
                  </a:lnTo>
                  <a:lnTo>
                    <a:pt x="54424" y="885888"/>
                  </a:lnTo>
                  <a:lnTo>
                    <a:pt x="68429" y="839544"/>
                  </a:lnTo>
                  <a:lnTo>
                    <a:pt x="83923" y="794023"/>
                  </a:lnTo>
                  <a:lnTo>
                    <a:pt x="100872" y="749363"/>
                  </a:lnTo>
                  <a:lnTo>
                    <a:pt x="119243" y="705604"/>
                  </a:lnTo>
                  <a:lnTo>
                    <a:pt x="139002" y="662782"/>
                  </a:lnTo>
                  <a:lnTo>
                    <a:pt x="160117" y="620936"/>
                  </a:lnTo>
                  <a:lnTo>
                    <a:pt x="182553" y="580105"/>
                  </a:lnTo>
                  <a:lnTo>
                    <a:pt x="206277" y="540327"/>
                  </a:lnTo>
                  <a:lnTo>
                    <a:pt x="231256" y="501640"/>
                  </a:lnTo>
                  <a:lnTo>
                    <a:pt x="257456" y="464082"/>
                  </a:lnTo>
                  <a:lnTo>
                    <a:pt x="284843" y="427692"/>
                  </a:lnTo>
                  <a:lnTo>
                    <a:pt x="313385" y="392508"/>
                  </a:lnTo>
                  <a:lnTo>
                    <a:pt x="343048" y="358568"/>
                  </a:lnTo>
                  <a:lnTo>
                    <a:pt x="373798" y="325910"/>
                  </a:lnTo>
                  <a:lnTo>
                    <a:pt x="405602" y="294574"/>
                  </a:lnTo>
                  <a:lnTo>
                    <a:pt x="438426" y="264596"/>
                  </a:lnTo>
                  <a:lnTo>
                    <a:pt x="472238" y="236016"/>
                  </a:lnTo>
                  <a:lnTo>
                    <a:pt x="507002" y="208871"/>
                  </a:lnTo>
                  <a:lnTo>
                    <a:pt x="542687" y="183200"/>
                  </a:lnTo>
                  <a:lnTo>
                    <a:pt x="579258" y="159041"/>
                  </a:lnTo>
                  <a:lnTo>
                    <a:pt x="616683" y="136433"/>
                  </a:lnTo>
                  <a:lnTo>
                    <a:pt x="654927" y="115414"/>
                  </a:lnTo>
                  <a:lnTo>
                    <a:pt x="693957" y="96021"/>
                  </a:lnTo>
                  <a:lnTo>
                    <a:pt x="733740" y="78294"/>
                  </a:lnTo>
                  <a:lnTo>
                    <a:pt x="774243" y="62270"/>
                  </a:lnTo>
                  <a:lnTo>
                    <a:pt x="815431" y="47988"/>
                  </a:lnTo>
                  <a:lnTo>
                    <a:pt x="857271" y="35486"/>
                  </a:lnTo>
                  <a:lnTo>
                    <a:pt x="899731" y="24802"/>
                  </a:lnTo>
                  <a:lnTo>
                    <a:pt x="942775" y="15975"/>
                  </a:lnTo>
                  <a:lnTo>
                    <a:pt x="986372" y="9043"/>
                  </a:lnTo>
                  <a:lnTo>
                    <a:pt x="1030487" y="4044"/>
                  </a:lnTo>
                  <a:lnTo>
                    <a:pt x="1075088" y="1017"/>
                  </a:lnTo>
                  <a:lnTo>
                    <a:pt x="1120140" y="0"/>
                  </a:lnTo>
                  <a:lnTo>
                    <a:pt x="1165190" y="1017"/>
                  </a:lnTo>
                  <a:lnTo>
                    <a:pt x="1209788" y="4044"/>
                  </a:lnTo>
                  <a:lnTo>
                    <a:pt x="1253902" y="9043"/>
                  </a:lnTo>
                  <a:lnTo>
                    <a:pt x="1297498" y="15975"/>
                  </a:lnTo>
                  <a:lnTo>
                    <a:pt x="1340541" y="24802"/>
                  </a:lnTo>
                  <a:lnTo>
                    <a:pt x="1383000" y="35486"/>
                  </a:lnTo>
                  <a:lnTo>
                    <a:pt x="1424839" y="47988"/>
                  </a:lnTo>
                  <a:lnTo>
                    <a:pt x="1466027" y="62270"/>
                  </a:lnTo>
                  <a:lnTo>
                    <a:pt x="1506528" y="78294"/>
                  </a:lnTo>
                  <a:lnTo>
                    <a:pt x="1546311" y="96021"/>
                  </a:lnTo>
                  <a:lnTo>
                    <a:pt x="1585341" y="115414"/>
                  </a:lnTo>
                  <a:lnTo>
                    <a:pt x="1623585" y="136433"/>
                  </a:lnTo>
                  <a:lnTo>
                    <a:pt x="1661009" y="159041"/>
                  </a:lnTo>
                  <a:lnTo>
                    <a:pt x="1697581" y="183200"/>
                  </a:lnTo>
                  <a:lnTo>
                    <a:pt x="1733266" y="208871"/>
                  </a:lnTo>
                  <a:lnTo>
                    <a:pt x="1768030" y="236016"/>
                  </a:lnTo>
                  <a:lnTo>
                    <a:pt x="1801842" y="264596"/>
                  </a:lnTo>
                  <a:lnTo>
                    <a:pt x="1834667" y="294574"/>
                  </a:lnTo>
                  <a:lnTo>
                    <a:pt x="1866471" y="325910"/>
                  </a:lnTo>
                  <a:lnTo>
                    <a:pt x="1897221" y="358568"/>
                  </a:lnTo>
                  <a:lnTo>
                    <a:pt x="1926884" y="392508"/>
                  </a:lnTo>
                  <a:lnTo>
                    <a:pt x="1955427" y="427692"/>
                  </a:lnTo>
                  <a:lnTo>
                    <a:pt x="1982815" y="464082"/>
                  </a:lnTo>
                  <a:lnTo>
                    <a:pt x="2009016" y="501640"/>
                  </a:lnTo>
                  <a:lnTo>
                    <a:pt x="2033995" y="540327"/>
                  </a:lnTo>
                  <a:lnTo>
                    <a:pt x="2057720" y="580105"/>
                  </a:lnTo>
                  <a:lnTo>
                    <a:pt x="2080156" y="620936"/>
                  </a:lnTo>
                  <a:lnTo>
                    <a:pt x="2101272" y="662782"/>
                  </a:lnTo>
                  <a:lnTo>
                    <a:pt x="2121032" y="705604"/>
                  </a:lnTo>
                  <a:lnTo>
                    <a:pt x="2139403" y="749363"/>
                  </a:lnTo>
                  <a:lnTo>
                    <a:pt x="2156353" y="794023"/>
                  </a:lnTo>
                  <a:lnTo>
                    <a:pt x="2171847" y="839544"/>
                  </a:lnTo>
                  <a:lnTo>
                    <a:pt x="2185853" y="885888"/>
                  </a:lnTo>
                  <a:lnTo>
                    <a:pt x="2198336" y="933018"/>
                  </a:lnTo>
                  <a:lnTo>
                    <a:pt x="2209263" y="980893"/>
                  </a:lnTo>
                  <a:lnTo>
                    <a:pt x="2218601" y="1029477"/>
                  </a:lnTo>
                  <a:lnTo>
                    <a:pt x="2226316" y="1078732"/>
                  </a:lnTo>
                  <a:lnTo>
                    <a:pt x="2232375" y="1128618"/>
                  </a:lnTo>
                  <a:lnTo>
                    <a:pt x="2236744" y="1179097"/>
                  </a:lnTo>
                  <a:lnTo>
                    <a:pt x="2239390" y="1230132"/>
                  </a:lnTo>
                  <a:lnTo>
                    <a:pt x="2240279" y="1281683"/>
                  </a:lnTo>
                  <a:lnTo>
                    <a:pt x="2239390" y="1333233"/>
                  </a:lnTo>
                  <a:lnTo>
                    <a:pt x="2236744" y="1384265"/>
                  </a:lnTo>
                  <a:lnTo>
                    <a:pt x="2232375" y="1434742"/>
                  </a:lnTo>
                  <a:lnTo>
                    <a:pt x="2226316" y="1484626"/>
                  </a:lnTo>
                  <a:lnTo>
                    <a:pt x="2218601" y="1533879"/>
                  </a:lnTo>
                  <a:lnTo>
                    <a:pt x="2209263" y="1582461"/>
                  </a:lnTo>
                  <a:lnTo>
                    <a:pt x="2198336" y="1630336"/>
                  </a:lnTo>
                  <a:lnTo>
                    <a:pt x="2185853" y="1677464"/>
                  </a:lnTo>
                  <a:lnTo>
                    <a:pt x="2171847" y="1723808"/>
                  </a:lnTo>
                  <a:lnTo>
                    <a:pt x="2156353" y="1769328"/>
                  </a:lnTo>
                  <a:lnTo>
                    <a:pt x="2139403" y="1813987"/>
                  </a:lnTo>
                  <a:lnTo>
                    <a:pt x="2121032" y="1857747"/>
                  </a:lnTo>
                  <a:lnTo>
                    <a:pt x="2101272" y="1900568"/>
                  </a:lnTo>
                  <a:lnTo>
                    <a:pt x="2080156" y="1942414"/>
                  </a:lnTo>
                  <a:lnTo>
                    <a:pt x="2057720" y="1983245"/>
                  </a:lnTo>
                  <a:lnTo>
                    <a:pt x="2033995" y="2023024"/>
                  </a:lnTo>
                  <a:lnTo>
                    <a:pt x="2009016" y="2061711"/>
                  </a:lnTo>
                  <a:lnTo>
                    <a:pt x="1982815" y="2099269"/>
                  </a:lnTo>
                  <a:lnTo>
                    <a:pt x="1955427" y="2135660"/>
                  </a:lnTo>
                  <a:lnTo>
                    <a:pt x="1926884" y="2170845"/>
                  </a:lnTo>
                  <a:lnTo>
                    <a:pt x="1897221" y="2204785"/>
                  </a:lnTo>
                  <a:lnTo>
                    <a:pt x="1866471" y="2237444"/>
                  </a:lnTo>
                  <a:lnTo>
                    <a:pt x="1834667" y="2268781"/>
                  </a:lnTo>
                  <a:lnTo>
                    <a:pt x="1801842" y="2298760"/>
                  </a:lnTo>
                  <a:lnTo>
                    <a:pt x="1768030" y="2327341"/>
                  </a:lnTo>
                  <a:lnTo>
                    <a:pt x="1733266" y="2354486"/>
                  </a:lnTo>
                  <a:lnTo>
                    <a:pt x="1697581" y="2380158"/>
                  </a:lnTo>
                  <a:lnTo>
                    <a:pt x="1661009" y="2404318"/>
                  </a:lnTo>
                  <a:lnTo>
                    <a:pt x="1623585" y="2426927"/>
                  </a:lnTo>
                  <a:lnTo>
                    <a:pt x="1585341" y="2447947"/>
                  </a:lnTo>
                  <a:lnTo>
                    <a:pt x="1546311" y="2467341"/>
                  </a:lnTo>
                  <a:lnTo>
                    <a:pt x="1506528" y="2485069"/>
                  </a:lnTo>
                  <a:lnTo>
                    <a:pt x="1466027" y="2501094"/>
                  </a:lnTo>
                  <a:lnTo>
                    <a:pt x="1424839" y="2515376"/>
                  </a:lnTo>
                  <a:lnTo>
                    <a:pt x="1383000" y="2527879"/>
                  </a:lnTo>
                  <a:lnTo>
                    <a:pt x="1340541" y="2538563"/>
                  </a:lnTo>
                  <a:lnTo>
                    <a:pt x="1297498" y="2547391"/>
                  </a:lnTo>
                  <a:lnTo>
                    <a:pt x="1253902" y="2554323"/>
                  </a:lnTo>
                  <a:lnTo>
                    <a:pt x="1209788" y="2559322"/>
                  </a:lnTo>
                  <a:lnTo>
                    <a:pt x="1165190" y="2562350"/>
                  </a:lnTo>
                  <a:lnTo>
                    <a:pt x="1120140" y="2563367"/>
                  </a:lnTo>
                  <a:lnTo>
                    <a:pt x="1075088" y="2562350"/>
                  </a:lnTo>
                  <a:lnTo>
                    <a:pt x="1030487" y="2559322"/>
                  </a:lnTo>
                  <a:lnTo>
                    <a:pt x="986372" y="2554323"/>
                  </a:lnTo>
                  <a:lnTo>
                    <a:pt x="942775" y="2547391"/>
                  </a:lnTo>
                  <a:lnTo>
                    <a:pt x="899731" y="2538563"/>
                  </a:lnTo>
                  <a:lnTo>
                    <a:pt x="857271" y="2527879"/>
                  </a:lnTo>
                  <a:lnTo>
                    <a:pt x="815431" y="2515376"/>
                  </a:lnTo>
                  <a:lnTo>
                    <a:pt x="774243" y="2501094"/>
                  </a:lnTo>
                  <a:lnTo>
                    <a:pt x="733740" y="2485069"/>
                  </a:lnTo>
                  <a:lnTo>
                    <a:pt x="693957" y="2467341"/>
                  </a:lnTo>
                  <a:lnTo>
                    <a:pt x="654927" y="2447947"/>
                  </a:lnTo>
                  <a:lnTo>
                    <a:pt x="616683" y="2426927"/>
                  </a:lnTo>
                  <a:lnTo>
                    <a:pt x="579258" y="2404318"/>
                  </a:lnTo>
                  <a:lnTo>
                    <a:pt x="542687" y="2380158"/>
                  </a:lnTo>
                  <a:lnTo>
                    <a:pt x="507002" y="2354486"/>
                  </a:lnTo>
                  <a:lnTo>
                    <a:pt x="472238" y="2327341"/>
                  </a:lnTo>
                  <a:lnTo>
                    <a:pt x="438426" y="2298760"/>
                  </a:lnTo>
                  <a:lnTo>
                    <a:pt x="405602" y="2268781"/>
                  </a:lnTo>
                  <a:lnTo>
                    <a:pt x="373798" y="2237444"/>
                  </a:lnTo>
                  <a:lnTo>
                    <a:pt x="343048" y="2204785"/>
                  </a:lnTo>
                  <a:lnTo>
                    <a:pt x="313385" y="2170845"/>
                  </a:lnTo>
                  <a:lnTo>
                    <a:pt x="284843" y="2135660"/>
                  </a:lnTo>
                  <a:lnTo>
                    <a:pt x="257456" y="2099269"/>
                  </a:lnTo>
                  <a:lnTo>
                    <a:pt x="231256" y="2061711"/>
                  </a:lnTo>
                  <a:lnTo>
                    <a:pt x="206277" y="2023024"/>
                  </a:lnTo>
                  <a:lnTo>
                    <a:pt x="182553" y="1983245"/>
                  </a:lnTo>
                  <a:lnTo>
                    <a:pt x="160117" y="1942414"/>
                  </a:lnTo>
                  <a:lnTo>
                    <a:pt x="139002" y="1900568"/>
                  </a:lnTo>
                  <a:lnTo>
                    <a:pt x="119243" y="1857747"/>
                  </a:lnTo>
                  <a:lnTo>
                    <a:pt x="100872" y="1813987"/>
                  </a:lnTo>
                  <a:lnTo>
                    <a:pt x="83923" y="1769328"/>
                  </a:lnTo>
                  <a:lnTo>
                    <a:pt x="68429" y="1723808"/>
                  </a:lnTo>
                  <a:lnTo>
                    <a:pt x="54424" y="1677464"/>
                  </a:lnTo>
                  <a:lnTo>
                    <a:pt x="41942" y="1630336"/>
                  </a:lnTo>
                  <a:lnTo>
                    <a:pt x="31015" y="1582461"/>
                  </a:lnTo>
                  <a:lnTo>
                    <a:pt x="21677" y="1533879"/>
                  </a:lnTo>
                  <a:lnTo>
                    <a:pt x="13963" y="1484626"/>
                  </a:lnTo>
                  <a:lnTo>
                    <a:pt x="7904" y="1434742"/>
                  </a:lnTo>
                  <a:lnTo>
                    <a:pt x="3535" y="1384265"/>
                  </a:lnTo>
                  <a:lnTo>
                    <a:pt x="889" y="1333233"/>
                  </a:lnTo>
                  <a:lnTo>
                    <a:pt x="0" y="1281683"/>
                  </a:lnTo>
                  <a:close/>
                </a:path>
              </a:pathLst>
            </a:custGeom>
            <a:ln w="5791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4" y="605028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4" y="60502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788" y="615706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3374" y="6051550"/>
            <a:ext cx="753745" cy="617855"/>
            <a:chOff x="833374" y="6051550"/>
            <a:chExt cx="753745" cy="617855"/>
          </a:xfrm>
        </p:grpSpPr>
        <p:sp>
          <p:nvSpPr>
            <p:cNvPr id="12" name="object 12"/>
            <p:cNvSpPr/>
            <p:nvPr/>
          </p:nvSpPr>
          <p:spPr>
            <a:xfrm>
              <a:off x="839724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3" y="605028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9724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0" y="605028"/>
                  </a:moveTo>
                  <a:lnTo>
                    <a:pt x="740663" y="60502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2426" y="615706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6350" y="5310885"/>
            <a:ext cx="765810" cy="617855"/>
            <a:chOff x="-6350" y="5310885"/>
            <a:chExt cx="765810" cy="617855"/>
          </a:xfrm>
        </p:grpSpPr>
        <p:sp>
          <p:nvSpPr>
            <p:cNvPr id="16" name="object 16"/>
            <p:cNvSpPr/>
            <p:nvPr/>
          </p:nvSpPr>
          <p:spPr>
            <a:xfrm>
              <a:off x="0" y="5317235"/>
              <a:ext cx="753110" cy="605155"/>
            </a:xfrm>
            <a:custGeom>
              <a:avLst/>
              <a:gdLst/>
              <a:ahLst/>
              <a:cxnLst/>
              <a:rect l="l" t="t" r="r" b="b"/>
              <a:pathLst>
                <a:path w="753110" h="605154">
                  <a:moveTo>
                    <a:pt x="752856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52856" y="6050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317235"/>
              <a:ext cx="753110" cy="605155"/>
            </a:xfrm>
            <a:custGeom>
              <a:avLst/>
              <a:gdLst/>
              <a:ahLst/>
              <a:cxnLst/>
              <a:rect l="l" t="t" r="r" b="b"/>
              <a:pathLst>
                <a:path w="753110" h="605154">
                  <a:moveTo>
                    <a:pt x="0" y="605027"/>
                  </a:moveTo>
                  <a:lnTo>
                    <a:pt x="752856" y="6050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9161" y="5416041"/>
            <a:ext cx="553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groupe1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3374" y="5310885"/>
            <a:ext cx="753745" cy="617855"/>
            <a:chOff x="833374" y="5310885"/>
            <a:chExt cx="753745" cy="617855"/>
          </a:xfrm>
        </p:grpSpPr>
        <p:sp>
          <p:nvSpPr>
            <p:cNvPr id="20" name="object 20"/>
            <p:cNvSpPr/>
            <p:nvPr/>
          </p:nvSpPr>
          <p:spPr>
            <a:xfrm>
              <a:off x="839724" y="5317235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724" y="5317235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2426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8526" y="6066790"/>
            <a:ext cx="751840" cy="617855"/>
            <a:chOff x="1668526" y="6066790"/>
            <a:chExt cx="751840" cy="617855"/>
          </a:xfrm>
        </p:grpSpPr>
        <p:sp>
          <p:nvSpPr>
            <p:cNvPr id="24" name="object 24"/>
            <p:cNvSpPr/>
            <p:nvPr/>
          </p:nvSpPr>
          <p:spPr>
            <a:xfrm>
              <a:off x="1674876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739139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39" y="605028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4876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0" y="605028"/>
                  </a:moveTo>
                  <a:lnTo>
                    <a:pt x="739139" y="605028"/>
                  </a:lnTo>
                  <a:lnTo>
                    <a:pt x="739139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56664" y="6172606"/>
            <a:ext cx="57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 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9308" y="3834384"/>
            <a:ext cx="1358265" cy="561340"/>
          </a:xfrm>
          <a:custGeom>
            <a:avLst/>
            <a:gdLst/>
            <a:ahLst/>
            <a:cxnLst/>
            <a:rect l="l" t="t" r="r" b="b"/>
            <a:pathLst>
              <a:path w="1358264" h="561339">
                <a:moveTo>
                  <a:pt x="1357884" y="0"/>
                </a:moveTo>
                <a:lnTo>
                  <a:pt x="0" y="0"/>
                </a:lnTo>
                <a:lnTo>
                  <a:pt x="0" y="560832"/>
                </a:lnTo>
                <a:lnTo>
                  <a:pt x="1357884" y="560832"/>
                </a:lnTo>
                <a:lnTo>
                  <a:pt x="13578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9308" y="3823906"/>
            <a:ext cx="1358265" cy="563880"/>
          </a:xfrm>
          <a:prstGeom prst="rect">
            <a:avLst/>
          </a:prstGeom>
          <a:ln w="12191">
            <a:solidFill>
              <a:srgbClr val="41709C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356870" marR="159385" indent="-189230">
              <a:lnSpc>
                <a:spcPct val="100000"/>
              </a:lnSpc>
              <a:spcBef>
                <a:spcPts val="5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groupe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90900" y="3833367"/>
            <a:ext cx="1358265" cy="546735"/>
          </a:xfrm>
          <a:custGeom>
            <a:avLst/>
            <a:gdLst/>
            <a:ahLst/>
            <a:cxnLst/>
            <a:rect l="l" t="t" r="r" b="b"/>
            <a:pathLst>
              <a:path w="1358264" h="546735">
                <a:moveTo>
                  <a:pt x="0" y="546607"/>
                </a:moveTo>
                <a:lnTo>
                  <a:pt x="1357884" y="546607"/>
                </a:lnTo>
                <a:lnTo>
                  <a:pt x="1357884" y="0"/>
                </a:lnTo>
                <a:lnTo>
                  <a:pt x="0" y="0"/>
                </a:lnTo>
                <a:lnTo>
                  <a:pt x="0" y="54660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90900" y="3823906"/>
            <a:ext cx="1358265" cy="56007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56870" marR="158750" indent="-18923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groupe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33871" y="2141220"/>
            <a:ext cx="1358265" cy="559435"/>
          </a:xfrm>
          <a:custGeom>
            <a:avLst/>
            <a:gdLst/>
            <a:ahLst/>
            <a:cxnLst/>
            <a:rect l="l" t="t" r="r" b="b"/>
            <a:pathLst>
              <a:path w="1358265" h="559435">
                <a:moveTo>
                  <a:pt x="1357883" y="0"/>
                </a:moveTo>
                <a:lnTo>
                  <a:pt x="0" y="0"/>
                </a:lnTo>
                <a:lnTo>
                  <a:pt x="0" y="559308"/>
                </a:lnTo>
                <a:lnTo>
                  <a:pt x="1357883" y="559308"/>
                </a:lnTo>
                <a:lnTo>
                  <a:pt x="13578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33871" y="2141220"/>
            <a:ext cx="1358265" cy="55943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66395" marR="158750" indent="-19812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77640" y="2141220"/>
            <a:ext cx="1358265" cy="530860"/>
          </a:xfrm>
          <a:custGeom>
            <a:avLst/>
            <a:gdLst/>
            <a:ahLst/>
            <a:cxnLst/>
            <a:rect l="l" t="t" r="r" b="b"/>
            <a:pathLst>
              <a:path w="1358264" h="530860">
                <a:moveTo>
                  <a:pt x="0" y="530352"/>
                </a:moveTo>
                <a:lnTo>
                  <a:pt x="1357884" y="530352"/>
                </a:lnTo>
                <a:lnTo>
                  <a:pt x="1357884" y="0"/>
                </a:lnTo>
                <a:lnTo>
                  <a:pt x="0" y="0"/>
                </a:lnTo>
                <a:lnTo>
                  <a:pt x="0" y="5303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77640" y="2141220"/>
            <a:ext cx="1358265" cy="55943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66395" marR="268605" indent="-90170">
              <a:lnSpc>
                <a:spcPct val="100000"/>
              </a:lnSpc>
              <a:spcBef>
                <a:spcPts val="434"/>
              </a:spcBef>
            </a:pP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62429" y="5310885"/>
            <a:ext cx="753745" cy="617855"/>
            <a:chOff x="1662429" y="5310885"/>
            <a:chExt cx="753745" cy="617855"/>
          </a:xfrm>
        </p:grpSpPr>
        <p:sp>
          <p:nvSpPr>
            <p:cNvPr id="36" name="object 36"/>
            <p:cNvSpPr/>
            <p:nvPr/>
          </p:nvSpPr>
          <p:spPr>
            <a:xfrm>
              <a:off x="1668779" y="5317235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8779" y="5317235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50822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07792" y="6051803"/>
            <a:ext cx="753110" cy="617220"/>
            <a:chOff x="2907792" y="6051803"/>
            <a:chExt cx="753110" cy="617220"/>
          </a:xfrm>
        </p:grpSpPr>
        <p:sp>
          <p:nvSpPr>
            <p:cNvPr id="40" name="object 40"/>
            <p:cNvSpPr/>
            <p:nvPr/>
          </p:nvSpPr>
          <p:spPr>
            <a:xfrm>
              <a:off x="2913888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3" y="605028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13888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3" y="60502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995929" y="6157061"/>
            <a:ext cx="57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747515" y="6051803"/>
            <a:ext cx="753110" cy="617220"/>
            <a:chOff x="3747515" y="6051803"/>
            <a:chExt cx="753110" cy="617220"/>
          </a:xfrm>
        </p:grpSpPr>
        <p:sp>
          <p:nvSpPr>
            <p:cNvPr id="44" name="object 44"/>
            <p:cNvSpPr/>
            <p:nvPr/>
          </p:nvSpPr>
          <p:spPr>
            <a:xfrm>
              <a:off x="3753611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3" y="605028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53611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3" y="60502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836670" y="615706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919983" y="5311140"/>
            <a:ext cx="753110" cy="617220"/>
            <a:chOff x="2919983" y="5311140"/>
            <a:chExt cx="753110" cy="617220"/>
          </a:xfrm>
        </p:grpSpPr>
        <p:sp>
          <p:nvSpPr>
            <p:cNvPr id="48" name="object 48"/>
            <p:cNvSpPr/>
            <p:nvPr/>
          </p:nvSpPr>
          <p:spPr>
            <a:xfrm>
              <a:off x="29260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4" y="6050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260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4" y="605027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008122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747515" y="5311140"/>
            <a:ext cx="753110" cy="617220"/>
            <a:chOff x="3747515" y="5311140"/>
            <a:chExt cx="753110" cy="617220"/>
          </a:xfrm>
        </p:grpSpPr>
        <p:sp>
          <p:nvSpPr>
            <p:cNvPr id="52" name="object 52"/>
            <p:cNvSpPr/>
            <p:nvPr/>
          </p:nvSpPr>
          <p:spPr>
            <a:xfrm>
              <a:off x="3753611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53611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836670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582667" y="6067044"/>
            <a:ext cx="751840" cy="617220"/>
            <a:chOff x="4582667" y="6067044"/>
            <a:chExt cx="751840" cy="617220"/>
          </a:xfrm>
        </p:grpSpPr>
        <p:sp>
          <p:nvSpPr>
            <p:cNvPr id="56" name="object 56"/>
            <p:cNvSpPr/>
            <p:nvPr/>
          </p:nvSpPr>
          <p:spPr>
            <a:xfrm>
              <a:off x="4588763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739139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39" y="605028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88763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0" y="605028"/>
                  </a:moveTo>
                  <a:lnTo>
                    <a:pt x="739139" y="605028"/>
                  </a:lnTo>
                  <a:lnTo>
                    <a:pt x="739139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670805" y="6172606"/>
            <a:ext cx="57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 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576571" y="5311140"/>
            <a:ext cx="753110" cy="617220"/>
            <a:chOff x="4576571" y="5311140"/>
            <a:chExt cx="753110" cy="617220"/>
          </a:xfrm>
        </p:grpSpPr>
        <p:sp>
          <p:nvSpPr>
            <p:cNvPr id="60" name="object 60"/>
            <p:cNvSpPr/>
            <p:nvPr/>
          </p:nvSpPr>
          <p:spPr>
            <a:xfrm>
              <a:off x="4582667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82667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665090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10884" y="3848608"/>
            <a:ext cx="1358265" cy="531495"/>
          </a:xfrm>
          <a:custGeom>
            <a:avLst/>
            <a:gdLst/>
            <a:ahLst/>
            <a:cxnLst/>
            <a:rect l="l" t="t" r="r" b="b"/>
            <a:pathLst>
              <a:path w="1358265" h="531495">
                <a:moveTo>
                  <a:pt x="0" y="531368"/>
                </a:moveTo>
                <a:lnTo>
                  <a:pt x="1357884" y="531368"/>
                </a:lnTo>
                <a:lnTo>
                  <a:pt x="1357884" y="0"/>
                </a:lnTo>
                <a:lnTo>
                  <a:pt x="0" y="0"/>
                </a:lnTo>
                <a:lnTo>
                  <a:pt x="0" y="531368"/>
                </a:lnTo>
                <a:close/>
              </a:path>
            </a:pathLst>
          </a:custGeom>
          <a:solidFill>
            <a:srgbClr val="EA9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310884" y="3823906"/>
            <a:ext cx="1358265" cy="55816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57505" marR="158750" indent="-18923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groupe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827776" y="6051803"/>
            <a:ext cx="751840" cy="617220"/>
            <a:chOff x="5827776" y="6051803"/>
            <a:chExt cx="751840" cy="617220"/>
          </a:xfrm>
        </p:grpSpPr>
        <p:sp>
          <p:nvSpPr>
            <p:cNvPr id="66" name="object 66"/>
            <p:cNvSpPr/>
            <p:nvPr/>
          </p:nvSpPr>
          <p:spPr>
            <a:xfrm>
              <a:off x="5833872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33872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916295" y="615706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667500" y="6051803"/>
            <a:ext cx="753110" cy="617220"/>
            <a:chOff x="6667500" y="6051803"/>
            <a:chExt cx="753110" cy="617220"/>
          </a:xfrm>
        </p:grpSpPr>
        <p:sp>
          <p:nvSpPr>
            <p:cNvPr id="70" name="object 70"/>
            <p:cNvSpPr/>
            <p:nvPr/>
          </p:nvSpPr>
          <p:spPr>
            <a:xfrm>
              <a:off x="6673595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4" y="605028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73595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4" y="60502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756654" y="6157061"/>
            <a:ext cx="57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839967" y="5311140"/>
            <a:ext cx="751840" cy="617220"/>
            <a:chOff x="5839967" y="5311140"/>
            <a:chExt cx="751840" cy="617220"/>
          </a:xfrm>
        </p:grpSpPr>
        <p:sp>
          <p:nvSpPr>
            <p:cNvPr id="74" name="object 74"/>
            <p:cNvSpPr/>
            <p:nvPr/>
          </p:nvSpPr>
          <p:spPr>
            <a:xfrm>
              <a:off x="5846063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39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39" y="605027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46063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39" y="605027"/>
                  </a:lnTo>
                  <a:lnTo>
                    <a:pt x="739139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928105" y="5416041"/>
            <a:ext cx="57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667500" y="5311140"/>
            <a:ext cx="753110" cy="617220"/>
            <a:chOff x="6667500" y="5311140"/>
            <a:chExt cx="753110" cy="617220"/>
          </a:xfrm>
        </p:grpSpPr>
        <p:sp>
          <p:nvSpPr>
            <p:cNvPr id="78" name="object 78"/>
            <p:cNvSpPr/>
            <p:nvPr/>
          </p:nvSpPr>
          <p:spPr>
            <a:xfrm>
              <a:off x="6673595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4" y="6050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73595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4" y="605027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756654" y="5416041"/>
            <a:ext cx="57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502652" y="6067044"/>
            <a:ext cx="751840" cy="617220"/>
            <a:chOff x="7502652" y="6067044"/>
            <a:chExt cx="751840" cy="617220"/>
          </a:xfrm>
        </p:grpSpPr>
        <p:sp>
          <p:nvSpPr>
            <p:cNvPr id="82" name="object 82"/>
            <p:cNvSpPr/>
            <p:nvPr/>
          </p:nvSpPr>
          <p:spPr>
            <a:xfrm>
              <a:off x="7508748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08748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7591170" y="6172606"/>
            <a:ext cx="57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 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496556" y="5311140"/>
            <a:ext cx="751840" cy="617220"/>
            <a:chOff x="7496556" y="5311140"/>
            <a:chExt cx="751840" cy="617220"/>
          </a:xfrm>
        </p:grpSpPr>
        <p:sp>
          <p:nvSpPr>
            <p:cNvPr id="86" name="object 86"/>
            <p:cNvSpPr/>
            <p:nvPr/>
          </p:nvSpPr>
          <p:spPr>
            <a:xfrm>
              <a:off x="7502652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40" y="605027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502652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40" y="605027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585075" y="5416041"/>
            <a:ext cx="57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9284207" y="3853179"/>
            <a:ext cx="1359535" cy="527050"/>
          </a:xfrm>
          <a:custGeom>
            <a:avLst/>
            <a:gdLst/>
            <a:ahLst/>
            <a:cxnLst/>
            <a:rect l="l" t="t" r="r" b="b"/>
            <a:pathLst>
              <a:path w="1359534" h="527050">
                <a:moveTo>
                  <a:pt x="0" y="526796"/>
                </a:moveTo>
                <a:lnTo>
                  <a:pt x="1359407" y="526796"/>
                </a:lnTo>
                <a:lnTo>
                  <a:pt x="1359407" y="0"/>
                </a:lnTo>
                <a:lnTo>
                  <a:pt x="0" y="0"/>
                </a:lnTo>
                <a:lnTo>
                  <a:pt x="0" y="526796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9284207" y="3823906"/>
            <a:ext cx="1359535" cy="55816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58775" marR="159385" indent="-18923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o-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groupe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8747759" y="6051803"/>
            <a:ext cx="751840" cy="617220"/>
            <a:chOff x="8747759" y="6051803"/>
            <a:chExt cx="751840" cy="617220"/>
          </a:xfrm>
        </p:grpSpPr>
        <p:sp>
          <p:nvSpPr>
            <p:cNvPr id="92" name="object 92"/>
            <p:cNvSpPr/>
            <p:nvPr/>
          </p:nvSpPr>
          <p:spPr>
            <a:xfrm>
              <a:off x="8753855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53855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836279" y="615706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9587483" y="6051803"/>
            <a:ext cx="753110" cy="617220"/>
            <a:chOff x="9587483" y="6051803"/>
            <a:chExt cx="753110" cy="617220"/>
          </a:xfrm>
        </p:grpSpPr>
        <p:sp>
          <p:nvSpPr>
            <p:cNvPr id="96" name="object 96"/>
            <p:cNvSpPr/>
            <p:nvPr/>
          </p:nvSpPr>
          <p:spPr>
            <a:xfrm>
              <a:off x="9593579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4" y="605028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593579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4" y="60502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676892" y="615706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8759952" y="5311140"/>
            <a:ext cx="751840" cy="617220"/>
            <a:chOff x="8759952" y="5311140"/>
            <a:chExt cx="751840" cy="617220"/>
          </a:xfrm>
        </p:grpSpPr>
        <p:sp>
          <p:nvSpPr>
            <p:cNvPr id="100" name="object 100"/>
            <p:cNvSpPr/>
            <p:nvPr/>
          </p:nvSpPr>
          <p:spPr>
            <a:xfrm>
              <a:off x="8766048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40" y="605027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66048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40" y="605027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848470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9587483" y="5311140"/>
            <a:ext cx="753110" cy="617220"/>
            <a:chOff x="9587483" y="5311140"/>
            <a:chExt cx="753110" cy="617220"/>
          </a:xfrm>
        </p:grpSpPr>
        <p:sp>
          <p:nvSpPr>
            <p:cNvPr id="104" name="object 104"/>
            <p:cNvSpPr/>
            <p:nvPr/>
          </p:nvSpPr>
          <p:spPr>
            <a:xfrm>
              <a:off x="95935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4" y="6050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935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4" y="605027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9676892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0422635" y="6067044"/>
            <a:ext cx="751840" cy="617220"/>
            <a:chOff x="10422635" y="6067044"/>
            <a:chExt cx="751840" cy="617220"/>
          </a:xfrm>
        </p:grpSpPr>
        <p:sp>
          <p:nvSpPr>
            <p:cNvPr id="108" name="object 108"/>
            <p:cNvSpPr/>
            <p:nvPr/>
          </p:nvSpPr>
          <p:spPr>
            <a:xfrm>
              <a:off x="10428731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428731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0511155" y="6172606"/>
            <a:ext cx="57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 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0416540" y="5311140"/>
            <a:ext cx="751840" cy="617220"/>
            <a:chOff x="10416540" y="5311140"/>
            <a:chExt cx="751840" cy="617220"/>
          </a:xfrm>
        </p:grpSpPr>
        <p:sp>
          <p:nvSpPr>
            <p:cNvPr id="112" name="object 112"/>
            <p:cNvSpPr/>
            <p:nvPr/>
          </p:nvSpPr>
          <p:spPr>
            <a:xfrm>
              <a:off x="10422636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40" y="605027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422636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40" y="605027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0505313" y="5416041"/>
            <a:ext cx="575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Analyste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1054608" y="2663951"/>
            <a:ext cx="9050020" cy="1190625"/>
            <a:chOff x="1054608" y="2663951"/>
            <a:chExt cx="9050020" cy="1190625"/>
          </a:xfrm>
        </p:grpSpPr>
        <p:sp>
          <p:nvSpPr>
            <p:cNvPr id="116" name="object 116"/>
            <p:cNvSpPr/>
            <p:nvPr/>
          </p:nvSpPr>
          <p:spPr>
            <a:xfrm>
              <a:off x="1083564" y="2692907"/>
              <a:ext cx="8991600" cy="704215"/>
            </a:xfrm>
            <a:custGeom>
              <a:avLst/>
              <a:gdLst/>
              <a:ahLst/>
              <a:cxnLst/>
              <a:rect l="l" t="t" r="r" b="b"/>
              <a:pathLst>
                <a:path w="8991600" h="704214">
                  <a:moveTo>
                    <a:pt x="0" y="704088"/>
                  </a:moveTo>
                  <a:lnTo>
                    <a:pt x="8991600" y="696467"/>
                  </a:lnTo>
                </a:path>
                <a:path w="8991600" h="704214">
                  <a:moveTo>
                    <a:pt x="3573653" y="7619"/>
                  </a:moveTo>
                  <a:lnTo>
                    <a:pt x="3569208" y="703452"/>
                  </a:lnTo>
                </a:path>
                <a:path w="8991600" h="704214">
                  <a:moveTo>
                    <a:pt x="5429758" y="0"/>
                  </a:moveTo>
                  <a:lnTo>
                    <a:pt x="3569208" y="369315"/>
                  </a:lnTo>
                </a:path>
              </a:pathLst>
            </a:custGeom>
            <a:ln w="579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03376" y="3422903"/>
              <a:ext cx="4445" cy="402590"/>
            </a:xfrm>
            <a:custGeom>
              <a:avLst/>
              <a:gdLst/>
              <a:ahLst/>
              <a:cxnLst/>
              <a:rect l="l" t="t" r="r" b="b"/>
              <a:pathLst>
                <a:path w="4444" h="402589">
                  <a:moveTo>
                    <a:pt x="2209" y="-28955"/>
                  </a:moveTo>
                  <a:lnTo>
                    <a:pt x="2209" y="431165"/>
                  </a:lnTo>
                </a:path>
              </a:pathLst>
            </a:custGeom>
            <a:ln w="6233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119372" y="3361943"/>
              <a:ext cx="4445" cy="442595"/>
            </a:xfrm>
            <a:custGeom>
              <a:avLst/>
              <a:gdLst/>
              <a:ahLst/>
              <a:cxnLst/>
              <a:rect l="l" t="t" r="r" b="b"/>
              <a:pathLst>
                <a:path w="4445" h="442595">
                  <a:moveTo>
                    <a:pt x="2222" y="-28955"/>
                  </a:moveTo>
                  <a:lnTo>
                    <a:pt x="2222" y="471424"/>
                  </a:lnTo>
                </a:path>
              </a:pathLst>
            </a:custGeom>
            <a:ln w="623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28687" y="3377183"/>
              <a:ext cx="4445" cy="442595"/>
            </a:xfrm>
            <a:custGeom>
              <a:avLst/>
              <a:gdLst/>
              <a:ahLst/>
              <a:cxnLst/>
              <a:rect l="l" t="t" r="r" b="b"/>
              <a:pathLst>
                <a:path w="4445" h="442595">
                  <a:moveTo>
                    <a:pt x="2222" y="-28955"/>
                  </a:moveTo>
                  <a:lnTo>
                    <a:pt x="2222" y="471424"/>
                  </a:lnTo>
                </a:path>
              </a:pathLst>
            </a:custGeom>
            <a:ln w="623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064496" y="3381755"/>
              <a:ext cx="4445" cy="442595"/>
            </a:xfrm>
            <a:custGeom>
              <a:avLst/>
              <a:gdLst/>
              <a:ahLst/>
              <a:cxnLst/>
              <a:rect l="l" t="t" r="r" b="b"/>
              <a:pathLst>
                <a:path w="4445" h="442595">
                  <a:moveTo>
                    <a:pt x="2222" y="-28955"/>
                  </a:moveTo>
                  <a:lnTo>
                    <a:pt x="2222" y="471424"/>
                  </a:lnTo>
                </a:path>
              </a:pathLst>
            </a:custGeom>
            <a:ln w="623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35686" y="935177"/>
            <a:ext cx="86626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2023"/>
                </a:solidFill>
                <a:latin typeface="Arial MT"/>
                <a:cs typeface="Arial MT"/>
              </a:rPr>
              <a:t>UN EXEMPLE</a:t>
            </a:r>
            <a:r>
              <a:rPr sz="2400" spc="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1F2023"/>
                </a:solidFill>
                <a:latin typeface="Arial MT"/>
                <a:cs typeface="Arial MT"/>
              </a:rPr>
              <a:t>D'ORGANISATION</a:t>
            </a:r>
            <a:r>
              <a:rPr sz="24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Arial MT"/>
                <a:cs typeface="Arial MT"/>
              </a:rPr>
              <a:t>D’UNE</a:t>
            </a:r>
            <a:r>
              <a:rPr sz="2400" spc="3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F2023"/>
                </a:solidFill>
                <a:latin typeface="Arial MT"/>
                <a:cs typeface="Arial MT"/>
              </a:rPr>
              <a:t>ÉQUIPE</a:t>
            </a:r>
            <a:r>
              <a:rPr sz="2400" spc="-25" dirty="0">
                <a:solidFill>
                  <a:srgbClr val="1F2023"/>
                </a:solidFill>
                <a:latin typeface="Arial MT"/>
                <a:cs typeface="Arial MT"/>
              </a:rPr>
              <a:t> D'ANALYSE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1333988" y="3470147"/>
            <a:ext cx="739140" cy="1708785"/>
          </a:xfrm>
          <a:custGeom>
            <a:avLst/>
            <a:gdLst/>
            <a:ahLst/>
            <a:cxnLst/>
            <a:rect l="l" t="t" r="r" b="b"/>
            <a:pathLst>
              <a:path w="739140" h="1708785">
                <a:moveTo>
                  <a:pt x="739140" y="0"/>
                </a:moveTo>
                <a:lnTo>
                  <a:pt x="0" y="0"/>
                </a:lnTo>
                <a:lnTo>
                  <a:pt x="0" y="1708403"/>
                </a:lnTo>
                <a:lnTo>
                  <a:pt x="739140" y="1708403"/>
                </a:lnTo>
                <a:lnTo>
                  <a:pt x="7391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11456161" y="3578850"/>
            <a:ext cx="52832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IPC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LEVEL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CO-</a:t>
            </a:r>
            <a:endParaRPr sz="180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</a:pPr>
            <a:r>
              <a:rPr sz="1800" b="1" spc="-40" dirty="0">
                <a:latin typeface="Calibri"/>
                <a:cs typeface="Calibri"/>
              </a:rPr>
              <a:t>FACILITATEURS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1344656" y="5402578"/>
            <a:ext cx="739140" cy="1437640"/>
          </a:xfrm>
          <a:custGeom>
            <a:avLst/>
            <a:gdLst/>
            <a:ahLst/>
            <a:cxnLst/>
            <a:rect l="l" t="t" r="r" b="b"/>
            <a:pathLst>
              <a:path w="739140" h="1437640">
                <a:moveTo>
                  <a:pt x="739140" y="0"/>
                </a:moveTo>
                <a:lnTo>
                  <a:pt x="0" y="0"/>
                </a:lnTo>
                <a:lnTo>
                  <a:pt x="0" y="1437132"/>
                </a:lnTo>
                <a:lnTo>
                  <a:pt x="739140" y="1437132"/>
                </a:lnTo>
                <a:lnTo>
                  <a:pt x="7391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1467465" y="5572319"/>
            <a:ext cx="528320" cy="1100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IPC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LEVEL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ANLAYSTES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1152631" y="1688592"/>
            <a:ext cx="1015365" cy="1708785"/>
          </a:xfrm>
          <a:custGeom>
            <a:avLst/>
            <a:gdLst/>
            <a:ahLst/>
            <a:cxnLst/>
            <a:rect l="l" t="t" r="r" b="b"/>
            <a:pathLst>
              <a:path w="1015365" h="1708785">
                <a:moveTo>
                  <a:pt x="1014983" y="0"/>
                </a:moveTo>
                <a:lnTo>
                  <a:pt x="0" y="0"/>
                </a:lnTo>
                <a:lnTo>
                  <a:pt x="0" y="1708403"/>
                </a:lnTo>
                <a:lnTo>
                  <a:pt x="1014983" y="1708403"/>
                </a:lnTo>
                <a:lnTo>
                  <a:pt x="101498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11274552" y="1836425"/>
            <a:ext cx="802640" cy="1415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" algn="ctr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IPC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95" dirty="0">
                <a:latin typeface="Calibri"/>
                <a:cs typeface="Calibri"/>
              </a:rPr>
              <a:t>F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CI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50" dirty="0">
                <a:latin typeface="Calibri"/>
                <a:cs typeface="Calibri"/>
              </a:rPr>
              <a:t>T</a:t>
            </a:r>
            <a:r>
              <a:rPr sz="1800" b="1" spc="-14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S  </a:t>
            </a:r>
            <a:r>
              <a:rPr sz="1800" b="1" spc="-20" dirty="0">
                <a:latin typeface="Calibri"/>
                <a:cs typeface="Calibri"/>
              </a:rPr>
              <a:t>PRINCIPAUX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117080" y="0"/>
            <a:ext cx="5074920" cy="475615"/>
          </a:xfrm>
          <a:custGeom>
            <a:avLst/>
            <a:gdLst/>
            <a:ahLst/>
            <a:cxnLst/>
            <a:rect l="l" t="t" r="r" b="b"/>
            <a:pathLst>
              <a:path w="5074920" h="475615">
                <a:moveTo>
                  <a:pt x="0" y="475488"/>
                </a:moveTo>
                <a:lnTo>
                  <a:pt x="5074920" y="475488"/>
                </a:lnTo>
                <a:lnTo>
                  <a:pt x="5074920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>
            <a:spLocks noGrp="1"/>
          </p:cNvSpPr>
          <p:nvPr>
            <p:ph type="title"/>
          </p:nvPr>
        </p:nvSpPr>
        <p:spPr>
          <a:xfrm>
            <a:off x="7605521" y="0"/>
            <a:ext cx="4511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MISE</a:t>
            </a:r>
            <a:r>
              <a:rPr sz="2800" spc="-20" dirty="0"/>
              <a:t> </a:t>
            </a:r>
            <a:r>
              <a:rPr sz="2800" spc="-5" dirty="0"/>
              <a:t>EN</a:t>
            </a:r>
            <a:r>
              <a:rPr sz="2800" spc="-15" dirty="0"/>
              <a:t> </a:t>
            </a:r>
            <a:r>
              <a:rPr sz="2800" spc="-5" dirty="0"/>
              <a:t>OEUVRE</a:t>
            </a:r>
            <a:r>
              <a:rPr sz="2800" spc="-20" dirty="0"/>
              <a:t> </a:t>
            </a:r>
            <a:r>
              <a:rPr sz="2800" spc="-5" dirty="0"/>
              <a:t>DE</a:t>
            </a:r>
            <a:r>
              <a:rPr sz="2800" spc="-15" dirty="0"/>
              <a:t> </a:t>
            </a:r>
            <a:r>
              <a:rPr sz="2800" spc="-95" dirty="0"/>
              <a:t>L’ANALYSE</a:t>
            </a:r>
            <a:endParaRPr sz="2800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EC8AED49-E7C0-2863-56B3-942E1CFD6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9908" y="9855"/>
            <a:ext cx="586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CoP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633" y="1359153"/>
            <a:ext cx="1666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5" dirty="0">
                <a:latin typeface="Calibri"/>
                <a:cs typeface="Calibri"/>
              </a:rPr>
              <a:t>Pour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discussion: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633" y="1956790"/>
            <a:ext cx="9768205" cy="1273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899"/>
              </a:lnSpc>
              <a:spcBef>
                <a:spcPts val="95"/>
              </a:spcBef>
            </a:pPr>
            <a:r>
              <a:rPr sz="3200" spc="-10" dirty="0">
                <a:solidFill>
                  <a:srgbClr val="1F2023"/>
                </a:solidFill>
              </a:rPr>
              <a:t>Communauté</a:t>
            </a:r>
            <a:r>
              <a:rPr sz="3200" spc="50" dirty="0">
                <a:solidFill>
                  <a:srgbClr val="1F2023"/>
                </a:solidFill>
              </a:rPr>
              <a:t> </a:t>
            </a:r>
            <a:r>
              <a:rPr sz="3200" spc="-5" dirty="0">
                <a:solidFill>
                  <a:srgbClr val="1F2023"/>
                </a:solidFill>
              </a:rPr>
              <a:t>des</a:t>
            </a:r>
            <a:r>
              <a:rPr sz="3200" spc="-10" dirty="0">
                <a:solidFill>
                  <a:srgbClr val="1F2023"/>
                </a:solidFill>
              </a:rPr>
              <a:t> praticiens</a:t>
            </a:r>
            <a:r>
              <a:rPr sz="3200" dirty="0">
                <a:solidFill>
                  <a:srgbClr val="1F2023"/>
                </a:solidFill>
              </a:rPr>
              <a:t> (CoP):</a:t>
            </a:r>
            <a:r>
              <a:rPr sz="3200" spc="20" dirty="0">
                <a:solidFill>
                  <a:srgbClr val="1F2023"/>
                </a:solidFill>
              </a:rPr>
              <a:t> </a:t>
            </a:r>
            <a:r>
              <a:rPr sz="3200" dirty="0">
                <a:solidFill>
                  <a:srgbClr val="1F2023"/>
                </a:solidFill>
              </a:rPr>
              <a:t>à</a:t>
            </a:r>
            <a:r>
              <a:rPr sz="3200" spc="5" dirty="0">
                <a:solidFill>
                  <a:srgbClr val="1F2023"/>
                </a:solidFill>
              </a:rPr>
              <a:t> </a:t>
            </a:r>
            <a:r>
              <a:rPr sz="3200" spc="-5" dirty="0">
                <a:solidFill>
                  <a:srgbClr val="1F2023"/>
                </a:solidFill>
              </a:rPr>
              <a:t>quoi</a:t>
            </a:r>
            <a:r>
              <a:rPr sz="3200" spc="5" dirty="0">
                <a:solidFill>
                  <a:srgbClr val="1F2023"/>
                </a:solidFill>
              </a:rPr>
              <a:t> </a:t>
            </a:r>
            <a:r>
              <a:rPr sz="3200" spc="-15" dirty="0">
                <a:solidFill>
                  <a:srgbClr val="1F2023"/>
                </a:solidFill>
              </a:rPr>
              <a:t>l’utiliseriez</a:t>
            </a:r>
            <a:r>
              <a:rPr sz="3200" spc="35" dirty="0">
                <a:solidFill>
                  <a:srgbClr val="1F2023"/>
                </a:solidFill>
              </a:rPr>
              <a:t> </a:t>
            </a:r>
            <a:r>
              <a:rPr sz="3200" spc="-10" dirty="0">
                <a:solidFill>
                  <a:srgbClr val="1F2023"/>
                </a:solidFill>
              </a:rPr>
              <a:t>vous? </a:t>
            </a:r>
            <a:r>
              <a:rPr sz="3200" spc="-705" dirty="0">
                <a:solidFill>
                  <a:srgbClr val="1F2023"/>
                </a:solidFill>
              </a:rPr>
              <a:t> </a:t>
            </a:r>
            <a:r>
              <a:rPr sz="3200" dirty="0">
                <a:solidFill>
                  <a:srgbClr val="1F2023"/>
                </a:solidFill>
              </a:rPr>
              <a:t>A </a:t>
            </a:r>
            <a:r>
              <a:rPr sz="3200" spc="-5" dirty="0">
                <a:solidFill>
                  <a:srgbClr val="1F2023"/>
                </a:solidFill>
              </a:rPr>
              <a:t>quoi</a:t>
            </a:r>
            <a:r>
              <a:rPr sz="3200" dirty="0">
                <a:solidFill>
                  <a:srgbClr val="1F2023"/>
                </a:solidFill>
              </a:rPr>
              <a:t> </a:t>
            </a:r>
            <a:r>
              <a:rPr sz="3200" spc="-15" dirty="0">
                <a:solidFill>
                  <a:srgbClr val="1F2023"/>
                </a:solidFill>
              </a:rPr>
              <a:t>voudriez</a:t>
            </a:r>
            <a:r>
              <a:rPr sz="3200" spc="10" dirty="0">
                <a:solidFill>
                  <a:srgbClr val="1F2023"/>
                </a:solidFill>
              </a:rPr>
              <a:t> </a:t>
            </a:r>
            <a:r>
              <a:rPr sz="3200" spc="-10" dirty="0">
                <a:solidFill>
                  <a:srgbClr val="1F2023"/>
                </a:solidFill>
              </a:rPr>
              <a:t>vous </a:t>
            </a:r>
            <a:r>
              <a:rPr sz="3200" spc="-35" dirty="0">
                <a:solidFill>
                  <a:srgbClr val="1F2023"/>
                </a:solidFill>
              </a:rPr>
              <a:t>qu’elle</a:t>
            </a:r>
            <a:r>
              <a:rPr sz="3200" spc="5" dirty="0">
                <a:solidFill>
                  <a:srgbClr val="1F2023"/>
                </a:solidFill>
              </a:rPr>
              <a:t> </a:t>
            </a:r>
            <a:r>
              <a:rPr sz="3200" spc="-10" dirty="0">
                <a:solidFill>
                  <a:srgbClr val="1F2023"/>
                </a:solidFill>
              </a:rPr>
              <a:t>ressemble?</a:t>
            </a:r>
            <a:endParaRPr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075BA-1299-3223-F25E-FB693A635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07613-3C84-8EBA-E0ED-16A0839A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6" y="0"/>
            <a:ext cx="112042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12191999" cy="63710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5759" y="1259205"/>
          <a:ext cx="11255375" cy="543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1.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Site</a:t>
                      </a:r>
                      <a:r>
                        <a:rPr sz="1800" spc="-4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internet</a:t>
                      </a:r>
                      <a:r>
                        <a:rPr sz="1800" spc="-6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http://www.ipcinfo.org/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2.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Portail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d’analyse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http://www.ipcinfo.org/ipc-country-analysis/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3. 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Programme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de stratégie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globale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(IPC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GSP)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http://www.ipcinfo.org/ipcinfo-website/ipc-global-partnership-and-programme/en/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4.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 Programme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de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certification</a:t>
                      </a:r>
                      <a:r>
                        <a:rPr sz="1800" spc="-4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00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http://www.ipcinfo.org/ipcinfo-website/ipc-systems-login/ipc-certification-programme/en/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5.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45" dirty="0">
                          <a:latin typeface="Leelawadee UI Semilight"/>
                          <a:cs typeface="Leelawadee UI Semilight"/>
                        </a:rPr>
                        <a:t>Test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en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ligne</a:t>
                      </a:r>
                      <a:r>
                        <a:rPr sz="1800" spc="-4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http://23.23.115.229/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6.</a:t>
                      </a:r>
                      <a:r>
                        <a:rPr sz="1800" spc="47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Contacts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et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bureaux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00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http://www.ipcinfo.org/ipcinfo-website/contacts/en/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7.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Calendrier</a:t>
                      </a:r>
                      <a:r>
                        <a:rPr sz="1800" spc="-3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des évènements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http://www.ipcinfo.org/ipcinfo-website/events/en/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8.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Calendrier</a:t>
                      </a:r>
                      <a:r>
                        <a:rPr sz="1800" spc="-3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SharePoint</a:t>
                      </a:r>
                      <a:r>
                        <a:rPr sz="1800" spc="-3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https://unfao.sharepoint.com/sites/ipc/Lists/Calendar/Overlay%20Calendar.aspx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9.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Evaluation</a:t>
                      </a:r>
                      <a:r>
                        <a:rPr sz="1800" spc="-4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de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 la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formation</a:t>
                      </a:r>
                      <a:r>
                        <a:rPr sz="1800" spc="-3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(EN)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https://www.surveymonkey.com/r/BTBM7XZ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10.</a:t>
                      </a:r>
                      <a:r>
                        <a:rPr sz="1800" spc="-1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Evaluation</a:t>
                      </a:r>
                      <a:r>
                        <a:rPr sz="1800" spc="-3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de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la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formation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 (SP)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1"/>
                        </a:rPr>
                        <a:t>https://www.surveymonkey.com/r/IPClearning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11.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Evaluation</a:t>
                      </a:r>
                      <a:r>
                        <a:rPr sz="1800" spc="-3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de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la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formation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IPC</a:t>
                      </a:r>
                      <a:r>
                        <a:rPr sz="1800" spc="-2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(FR)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2"/>
                        </a:rPr>
                        <a:t>https://www.surveymonkey.com/r/XN867VG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12.</a:t>
                      </a:r>
                      <a:r>
                        <a:rPr sz="1800" spc="-1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Evaluation</a:t>
                      </a:r>
                      <a:r>
                        <a:rPr sz="1800" spc="-4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of CCLE</a:t>
                      </a:r>
                      <a:r>
                        <a:rPr sz="1800" spc="-3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Beneficiaries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3"/>
                        </a:rPr>
                        <a:t>https://forms.gle/JsaWGdib6ZjWQMNu5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Leelawadee UI Semilight"/>
                          <a:cs typeface="Leelawadee UI Semilight"/>
                        </a:rPr>
                        <a:t>13.</a:t>
                      </a:r>
                      <a:r>
                        <a:rPr sz="1800" spc="-20" dirty="0">
                          <a:latin typeface="Leelawadee UI Semilight"/>
                          <a:cs typeface="Leelawadee UI Semilight"/>
                        </a:rPr>
                        <a:t> CCLE</a:t>
                      </a:r>
                      <a:r>
                        <a:rPr sz="1800" spc="-35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Self</a:t>
                      </a:r>
                      <a:r>
                        <a:rPr sz="1800" spc="-30" dirty="0">
                          <a:latin typeface="Leelawadee UI Semilight"/>
                          <a:cs typeface="Leelawadee UI Semilight"/>
                        </a:rPr>
                        <a:t> </a:t>
                      </a:r>
                      <a:r>
                        <a:rPr sz="1800" spc="-5" dirty="0">
                          <a:latin typeface="Leelawadee UI Semilight"/>
                          <a:cs typeface="Leelawadee UI Semilight"/>
                        </a:rPr>
                        <a:t>Evaluation</a:t>
                      </a:r>
                      <a:endParaRPr sz="1800">
                        <a:latin typeface="Leelawadee UI Semilight"/>
                        <a:cs typeface="Leelawadee UI Semilight"/>
                      </a:endParaRPr>
                    </a:p>
                  </a:txBody>
                  <a:tcPr marL="0" marR="0" marT="406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4"/>
                        </a:rPr>
                        <a:t>https://forms.gle/JMFQmHrKMmiwmixEA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99" cy="10957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3698" y="146049"/>
            <a:ext cx="34150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 Light"/>
                <a:cs typeface="Calibri Light"/>
              </a:rPr>
              <a:t>Liens</a:t>
            </a:r>
            <a:r>
              <a:rPr sz="4000" spc="-70" dirty="0">
                <a:latin typeface="Calibri Light"/>
                <a:cs typeface="Calibri Light"/>
              </a:rPr>
              <a:t> </a:t>
            </a:r>
            <a:r>
              <a:rPr sz="4000" spc="-15" dirty="0">
                <a:latin typeface="Calibri Light"/>
                <a:cs typeface="Calibri Light"/>
              </a:rPr>
              <a:t>importants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80EA455A-A77E-9D10-99DF-077994AB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6" y="4976"/>
            <a:ext cx="12199250" cy="488049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BF46B9F-2EC7-AD5E-A71E-1F72C18D8A10}"/>
              </a:ext>
            </a:extLst>
          </p:cNvPr>
          <p:cNvSpPr/>
          <p:nvPr/>
        </p:nvSpPr>
        <p:spPr>
          <a:xfrm>
            <a:off x="1234784" y="2450006"/>
            <a:ext cx="9017295" cy="8133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9055" indent="-1905" algn="ctr">
              <a:lnSpc>
                <a:spcPct val="114999"/>
              </a:lnSpc>
            </a:pPr>
            <a:r>
              <a:rPr lang="fr-F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Fin</a:t>
            </a:r>
            <a:endParaRPr lang="it-IT" sz="4400" dirty="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0" name="Immagine 9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4E71CD2A-6A3D-FBD4-EF32-748B914B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2" y="5236830"/>
            <a:ext cx="12096750" cy="134302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BEC7B657-0EBD-ABB9-6F5E-CF67C0301DD8}"/>
              </a:ext>
            </a:extLst>
          </p:cNvPr>
          <p:cNvSpPr/>
          <p:nvPr/>
        </p:nvSpPr>
        <p:spPr>
          <a:xfrm>
            <a:off x="1621471" y="3018662"/>
            <a:ext cx="9017295" cy="20874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9055" indent="-1905" algn="ctr">
              <a:lnSpc>
                <a:spcPct val="115000"/>
              </a:lnSpc>
            </a:pPr>
            <a:endParaRPr lang="fr-FR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marL="59055" indent="-1905" algn="ctr">
              <a:lnSpc>
                <a:spcPct val="114999"/>
              </a:lnSpc>
            </a:pPr>
            <a:endParaRPr lang="fr-FR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Arial Unicode MS"/>
              <a:cs typeface="Calibri"/>
            </a:endParaRPr>
          </a:p>
          <a:p>
            <a:pPr marL="59055" indent="-1905" algn="ctr">
              <a:lnSpc>
                <a:spcPct val="115000"/>
              </a:lnSpc>
            </a:pPr>
            <a:endParaRPr lang="fr-FR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40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179" y="130302"/>
            <a:ext cx="406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AGENDA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PREPARATION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ANALYSE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VIRTUELLE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59" y="441958"/>
            <a:ext cx="10869168" cy="63032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911" y="115822"/>
            <a:ext cx="9995916" cy="66263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6" y="1837944"/>
            <a:ext cx="11533443" cy="2391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496" y="1732788"/>
            <a:ext cx="10604500" cy="4944110"/>
            <a:chOff x="920496" y="1732788"/>
            <a:chExt cx="10604500" cy="4944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496" y="1761744"/>
              <a:ext cx="10456164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04631" y="1761744"/>
              <a:ext cx="3390900" cy="4785360"/>
            </a:xfrm>
            <a:custGeom>
              <a:avLst/>
              <a:gdLst/>
              <a:ahLst/>
              <a:cxnLst/>
              <a:rect l="l" t="t" r="r" b="b"/>
              <a:pathLst>
                <a:path w="3390900" h="4785359">
                  <a:moveTo>
                    <a:pt x="0" y="2392679"/>
                  </a:moveTo>
                  <a:lnTo>
                    <a:pt x="463" y="2336202"/>
                  </a:lnTo>
                  <a:lnTo>
                    <a:pt x="1845" y="2280046"/>
                  </a:lnTo>
                  <a:lnTo>
                    <a:pt x="4136" y="2224224"/>
                  </a:lnTo>
                  <a:lnTo>
                    <a:pt x="7327" y="2168752"/>
                  </a:lnTo>
                  <a:lnTo>
                    <a:pt x="11406" y="2113644"/>
                  </a:lnTo>
                  <a:lnTo>
                    <a:pt x="16364" y="2058913"/>
                  </a:lnTo>
                  <a:lnTo>
                    <a:pt x="22190" y="2004576"/>
                  </a:lnTo>
                  <a:lnTo>
                    <a:pt x="28875" y="1950645"/>
                  </a:lnTo>
                  <a:lnTo>
                    <a:pt x="36407" y="1897136"/>
                  </a:lnTo>
                  <a:lnTo>
                    <a:pt x="44778" y="1844062"/>
                  </a:lnTo>
                  <a:lnTo>
                    <a:pt x="53976" y="1791438"/>
                  </a:lnTo>
                  <a:lnTo>
                    <a:pt x="63991" y="1739278"/>
                  </a:lnTo>
                  <a:lnTo>
                    <a:pt x="74814" y="1687597"/>
                  </a:lnTo>
                  <a:lnTo>
                    <a:pt x="86435" y="1636410"/>
                  </a:lnTo>
                  <a:lnTo>
                    <a:pt x="98842" y="1585729"/>
                  </a:lnTo>
                  <a:lnTo>
                    <a:pt x="112026" y="1535571"/>
                  </a:lnTo>
                  <a:lnTo>
                    <a:pt x="125977" y="1485949"/>
                  </a:lnTo>
                  <a:lnTo>
                    <a:pt x="140684" y="1436877"/>
                  </a:lnTo>
                  <a:lnTo>
                    <a:pt x="156137" y="1388370"/>
                  </a:lnTo>
                  <a:lnTo>
                    <a:pt x="172327" y="1340442"/>
                  </a:lnTo>
                  <a:lnTo>
                    <a:pt x="189243" y="1293108"/>
                  </a:lnTo>
                  <a:lnTo>
                    <a:pt x="206874" y="1246382"/>
                  </a:lnTo>
                  <a:lnTo>
                    <a:pt x="225211" y="1200278"/>
                  </a:lnTo>
                  <a:lnTo>
                    <a:pt x="244243" y="1154811"/>
                  </a:lnTo>
                  <a:lnTo>
                    <a:pt x="263961" y="1109995"/>
                  </a:lnTo>
                  <a:lnTo>
                    <a:pt x="284353" y="1065844"/>
                  </a:lnTo>
                  <a:lnTo>
                    <a:pt x="305411" y="1022373"/>
                  </a:lnTo>
                  <a:lnTo>
                    <a:pt x="327123" y="979596"/>
                  </a:lnTo>
                  <a:lnTo>
                    <a:pt x="349480" y="937528"/>
                  </a:lnTo>
                  <a:lnTo>
                    <a:pt x="372471" y="896183"/>
                  </a:lnTo>
                  <a:lnTo>
                    <a:pt x="396086" y="855574"/>
                  </a:lnTo>
                  <a:lnTo>
                    <a:pt x="420315" y="815718"/>
                  </a:lnTo>
                  <a:lnTo>
                    <a:pt x="445148" y="776627"/>
                  </a:lnTo>
                  <a:lnTo>
                    <a:pt x="470575" y="738317"/>
                  </a:lnTo>
                  <a:lnTo>
                    <a:pt x="496585" y="700801"/>
                  </a:lnTo>
                  <a:lnTo>
                    <a:pt x="523169" y="664095"/>
                  </a:lnTo>
                  <a:lnTo>
                    <a:pt x="550315" y="628212"/>
                  </a:lnTo>
                  <a:lnTo>
                    <a:pt x="578015" y="593166"/>
                  </a:lnTo>
                  <a:lnTo>
                    <a:pt x="606257" y="558973"/>
                  </a:lnTo>
                  <a:lnTo>
                    <a:pt x="635032" y="525646"/>
                  </a:lnTo>
                  <a:lnTo>
                    <a:pt x="664329" y="493200"/>
                  </a:lnTo>
                  <a:lnTo>
                    <a:pt x="694139" y="461650"/>
                  </a:lnTo>
                  <a:lnTo>
                    <a:pt x="724450" y="431008"/>
                  </a:lnTo>
                  <a:lnTo>
                    <a:pt x="755254" y="401291"/>
                  </a:lnTo>
                  <a:lnTo>
                    <a:pt x="786539" y="372512"/>
                  </a:lnTo>
                  <a:lnTo>
                    <a:pt x="818295" y="344686"/>
                  </a:lnTo>
                  <a:lnTo>
                    <a:pt x="850513" y="317827"/>
                  </a:lnTo>
                  <a:lnTo>
                    <a:pt x="883183" y="291949"/>
                  </a:lnTo>
                  <a:lnTo>
                    <a:pt x="916293" y="267067"/>
                  </a:lnTo>
                  <a:lnTo>
                    <a:pt x="949834" y="243195"/>
                  </a:lnTo>
                  <a:lnTo>
                    <a:pt x="983795" y="220348"/>
                  </a:lnTo>
                  <a:lnTo>
                    <a:pt x="1018167" y="198539"/>
                  </a:lnTo>
                  <a:lnTo>
                    <a:pt x="1052939" y="177784"/>
                  </a:lnTo>
                  <a:lnTo>
                    <a:pt x="1088102" y="158096"/>
                  </a:lnTo>
                  <a:lnTo>
                    <a:pt x="1123644" y="139490"/>
                  </a:lnTo>
                  <a:lnTo>
                    <a:pt x="1159556" y="121980"/>
                  </a:lnTo>
                  <a:lnTo>
                    <a:pt x="1195828" y="105582"/>
                  </a:lnTo>
                  <a:lnTo>
                    <a:pt x="1232449" y="90308"/>
                  </a:lnTo>
                  <a:lnTo>
                    <a:pt x="1269409" y="76173"/>
                  </a:lnTo>
                  <a:lnTo>
                    <a:pt x="1306698" y="63192"/>
                  </a:lnTo>
                  <a:lnTo>
                    <a:pt x="1344307" y="51379"/>
                  </a:lnTo>
                  <a:lnTo>
                    <a:pt x="1382223" y="40749"/>
                  </a:lnTo>
                  <a:lnTo>
                    <a:pt x="1420439" y="31316"/>
                  </a:lnTo>
                  <a:lnTo>
                    <a:pt x="1458942" y="23094"/>
                  </a:lnTo>
                  <a:lnTo>
                    <a:pt x="1497724" y="16097"/>
                  </a:lnTo>
                  <a:lnTo>
                    <a:pt x="1536774" y="10340"/>
                  </a:lnTo>
                  <a:lnTo>
                    <a:pt x="1576082" y="5838"/>
                  </a:lnTo>
                  <a:lnTo>
                    <a:pt x="1615637" y="2604"/>
                  </a:lnTo>
                  <a:lnTo>
                    <a:pt x="1655430" y="653"/>
                  </a:lnTo>
                  <a:lnTo>
                    <a:pt x="1695450" y="0"/>
                  </a:lnTo>
                  <a:lnTo>
                    <a:pt x="1735469" y="653"/>
                  </a:lnTo>
                  <a:lnTo>
                    <a:pt x="1775262" y="2604"/>
                  </a:lnTo>
                  <a:lnTo>
                    <a:pt x="1814817" y="5838"/>
                  </a:lnTo>
                  <a:lnTo>
                    <a:pt x="1854125" y="10340"/>
                  </a:lnTo>
                  <a:lnTo>
                    <a:pt x="1893175" y="16097"/>
                  </a:lnTo>
                  <a:lnTo>
                    <a:pt x="1931957" y="23094"/>
                  </a:lnTo>
                  <a:lnTo>
                    <a:pt x="1970460" y="31316"/>
                  </a:lnTo>
                  <a:lnTo>
                    <a:pt x="2008676" y="40749"/>
                  </a:lnTo>
                  <a:lnTo>
                    <a:pt x="2046592" y="51379"/>
                  </a:lnTo>
                  <a:lnTo>
                    <a:pt x="2084201" y="63192"/>
                  </a:lnTo>
                  <a:lnTo>
                    <a:pt x="2121490" y="76173"/>
                  </a:lnTo>
                  <a:lnTo>
                    <a:pt x="2158450" y="90308"/>
                  </a:lnTo>
                  <a:lnTo>
                    <a:pt x="2195071" y="105582"/>
                  </a:lnTo>
                  <a:lnTo>
                    <a:pt x="2231343" y="121980"/>
                  </a:lnTo>
                  <a:lnTo>
                    <a:pt x="2267255" y="139490"/>
                  </a:lnTo>
                  <a:lnTo>
                    <a:pt x="2302797" y="158096"/>
                  </a:lnTo>
                  <a:lnTo>
                    <a:pt x="2337960" y="177784"/>
                  </a:lnTo>
                  <a:lnTo>
                    <a:pt x="2372732" y="198539"/>
                  </a:lnTo>
                  <a:lnTo>
                    <a:pt x="2407104" y="220348"/>
                  </a:lnTo>
                  <a:lnTo>
                    <a:pt x="2441065" y="243195"/>
                  </a:lnTo>
                  <a:lnTo>
                    <a:pt x="2474606" y="267067"/>
                  </a:lnTo>
                  <a:lnTo>
                    <a:pt x="2507716" y="291949"/>
                  </a:lnTo>
                  <a:lnTo>
                    <a:pt x="2540386" y="317827"/>
                  </a:lnTo>
                  <a:lnTo>
                    <a:pt x="2572604" y="344686"/>
                  </a:lnTo>
                  <a:lnTo>
                    <a:pt x="2604360" y="372512"/>
                  </a:lnTo>
                  <a:lnTo>
                    <a:pt x="2635645" y="401291"/>
                  </a:lnTo>
                  <a:lnTo>
                    <a:pt x="2666449" y="431008"/>
                  </a:lnTo>
                  <a:lnTo>
                    <a:pt x="2696760" y="461650"/>
                  </a:lnTo>
                  <a:lnTo>
                    <a:pt x="2726570" y="493200"/>
                  </a:lnTo>
                  <a:lnTo>
                    <a:pt x="2755867" y="525646"/>
                  </a:lnTo>
                  <a:lnTo>
                    <a:pt x="2784642" y="558973"/>
                  </a:lnTo>
                  <a:lnTo>
                    <a:pt x="2812884" y="593166"/>
                  </a:lnTo>
                  <a:lnTo>
                    <a:pt x="2840584" y="628212"/>
                  </a:lnTo>
                  <a:lnTo>
                    <a:pt x="2867730" y="664095"/>
                  </a:lnTo>
                  <a:lnTo>
                    <a:pt x="2894314" y="700801"/>
                  </a:lnTo>
                  <a:lnTo>
                    <a:pt x="2920324" y="738317"/>
                  </a:lnTo>
                  <a:lnTo>
                    <a:pt x="2945751" y="776627"/>
                  </a:lnTo>
                  <a:lnTo>
                    <a:pt x="2970584" y="815718"/>
                  </a:lnTo>
                  <a:lnTo>
                    <a:pt x="2994813" y="855574"/>
                  </a:lnTo>
                  <a:lnTo>
                    <a:pt x="3018428" y="896183"/>
                  </a:lnTo>
                  <a:lnTo>
                    <a:pt x="3041419" y="937528"/>
                  </a:lnTo>
                  <a:lnTo>
                    <a:pt x="3063776" y="979596"/>
                  </a:lnTo>
                  <a:lnTo>
                    <a:pt x="3085488" y="1022373"/>
                  </a:lnTo>
                  <a:lnTo>
                    <a:pt x="3106546" y="1065844"/>
                  </a:lnTo>
                  <a:lnTo>
                    <a:pt x="3126938" y="1109995"/>
                  </a:lnTo>
                  <a:lnTo>
                    <a:pt x="3146656" y="1154811"/>
                  </a:lnTo>
                  <a:lnTo>
                    <a:pt x="3165688" y="1200278"/>
                  </a:lnTo>
                  <a:lnTo>
                    <a:pt x="3184025" y="1246382"/>
                  </a:lnTo>
                  <a:lnTo>
                    <a:pt x="3201656" y="1293108"/>
                  </a:lnTo>
                  <a:lnTo>
                    <a:pt x="3218572" y="1340442"/>
                  </a:lnTo>
                  <a:lnTo>
                    <a:pt x="3234762" y="1388370"/>
                  </a:lnTo>
                  <a:lnTo>
                    <a:pt x="3250215" y="1436877"/>
                  </a:lnTo>
                  <a:lnTo>
                    <a:pt x="3264922" y="1485949"/>
                  </a:lnTo>
                  <a:lnTo>
                    <a:pt x="3278873" y="1535571"/>
                  </a:lnTo>
                  <a:lnTo>
                    <a:pt x="3292057" y="1585729"/>
                  </a:lnTo>
                  <a:lnTo>
                    <a:pt x="3304464" y="1636410"/>
                  </a:lnTo>
                  <a:lnTo>
                    <a:pt x="3316085" y="1687597"/>
                  </a:lnTo>
                  <a:lnTo>
                    <a:pt x="3326908" y="1739278"/>
                  </a:lnTo>
                  <a:lnTo>
                    <a:pt x="3336923" y="1791438"/>
                  </a:lnTo>
                  <a:lnTo>
                    <a:pt x="3346121" y="1844062"/>
                  </a:lnTo>
                  <a:lnTo>
                    <a:pt x="3354492" y="1897136"/>
                  </a:lnTo>
                  <a:lnTo>
                    <a:pt x="3362024" y="1950645"/>
                  </a:lnTo>
                  <a:lnTo>
                    <a:pt x="3368709" y="2004576"/>
                  </a:lnTo>
                  <a:lnTo>
                    <a:pt x="3374535" y="2058913"/>
                  </a:lnTo>
                  <a:lnTo>
                    <a:pt x="3379493" y="2113644"/>
                  </a:lnTo>
                  <a:lnTo>
                    <a:pt x="3383572" y="2168752"/>
                  </a:lnTo>
                  <a:lnTo>
                    <a:pt x="3386763" y="2224224"/>
                  </a:lnTo>
                  <a:lnTo>
                    <a:pt x="3389054" y="2280046"/>
                  </a:lnTo>
                  <a:lnTo>
                    <a:pt x="3390436" y="2336202"/>
                  </a:lnTo>
                  <a:lnTo>
                    <a:pt x="3390900" y="2392679"/>
                  </a:lnTo>
                  <a:lnTo>
                    <a:pt x="3390436" y="2449157"/>
                  </a:lnTo>
                  <a:lnTo>
                    <a:pt x="3389054" y="2505313"/>
                  </a:lnTo>
                  <a:lnTo>
                    <a:pt x="3386763" y="2561135"/>
                  </a:lnTo>
                  <a:lnTo>
                    <a:pt x="3383572" y="2616607"/>
                  </a:lnTo>
                  <a:lnTo>
                    <a:pt x="3379493" y="2671715"/>
                  </a:lnTo>
                  <a:lnTo>
                    <a:pt x="3374535" y="2726446"/>
                  </a:lnTo>
                  <a:lnTo>
                    <a:pt x="3368709" y="2780783"/>
                  </a:lnTo>
                  <a:lnTo>
                    <a:pt x="3362024" y="2834714"/>
                  </a:lnTo>
                  <a:lnTo>
                    <a:pt x="3354492" y="2888223"/>
                  </a:lnTo>
                  <a:lnTo>
                    <a:pt x="3346121" y="2941297"/>
                  </a:lnTo>
                  <a:lnTo>
                    <a:pt x="3336923" y="2993921"/>
                  </a:lnTo>
                  <a:lnTo>
                    <a:pt x="3326908" y="3046081"/>
                  </a:lnTo>
                  <a:lnTo>
                    <a:pt x="3316085" y="3097762"/>
                  </a:lnTo>
                  <a:lnTo>
                    <a:pt x="3304464" y="3148949"/>
                  </a:lnTo>
                  <a:lnTo>
                    <a:pt x="3292057" y="3199630"/>
                  </a:lnTo>
                  <a:lnTo>
                    <a:pt x="3278873" y="3249788"/>
                  </a:lnTo>
                  <a:lnTo>
                    <a:pt x="3264922" y="3299410"/>
                  </a:lnTo>
                  <a:lnTo>
                    <a:pt x="3250215" y="3348482"/>
                  </a:lnTo>
                  <a:lnTo>
                    <a:pt x="3234762" y="3396989"/>
                  </a:lnTo>
                  <a:lnTo>
                    <a:pt x="3218572" y="3444917"/>
                  </a:lnTo>
                  <a:lnTo>
                    <a:pt x="3201656" y="3492251"/>
                  </a:lnTo>
                  <a:lnTo>
                    <a:pt x="3184025" y="3538977"/>
                  </a:lnTo>
                  <a:lnTo>
                    <a:pt x="3165688" y="3585081"/>
                  </a:lnTo>
                  <a:lnTo>
                    <a:pt x="3146656" y="3630548"/>
                  </a:lnTo>
                  <a:lnTo>
                    <a:pt x="3126938" y="3675364"/>
                  </a:lnTo>
                  <a:lnTo>
                    <a:pt x="3106546" y="3719515"/>
                  </a:lnTo>
                  <a:lnTo>
                    <a:pt x="3085488" y="3762986"/>
                  </a:lnTo>
                  <a:lnTo>
                    <a:pt x="3063776" y="3805763"/>
                  </a:lnTo>
                  <a:lnTo>
                    <a:pt x="3041419" y="3847831"/>
                  </a:lnTo>
                  <a:lnTo>
                    <a:pt x="3018428" y="3889176"/>
                  </a:lnTo>
                  <a:lnTo>
                    <a:pt x="2994813" y="3929785"/>
                  </a:lnTo>
                  <a:lnTo>
                    <a:pt x="2970584" y="3969641"/>
                  </a:lnTo>
                  <a:lnTo>
                    <a:pt x="2945751" y="4008732"/>
                  </a:lnTo>
                  <a:lnTo>
                    <a:pt x="2920324" y="4047042"/>
                  </a:lnTo>
                  <a:lnTo>
                    <a:pt x="2894314" y="4084558"/>
                  </a:lnTo>
                  <a:lnTo>
                    <a:pt x="2867730" y="4121264"/>
                  </a:lnTo>
                  <a:lnTo>
                    <a:pt x="2840584" y="4157147"/>
                  </a:lnTo>
                  <a:lnTo>
                    <a:pt x="2812884" y="4192193"/>
                  </a:lnTo>
                  <a:lnTo>
                    <a:pt x="2784642" y="4226386"/>
                  </a:lnTo>
                  <a:lnTo>
                    <a:pt x="2755867" y="4259713"/>
                  </a:lnTo>
                  <a:lnTo>
                    <a:pt x="2726570" y="4292159"/>
                  </a:lnTo>
                  <a:lnTo>
                    <a:pt x="2696760" y="4323709"/>
                  </a:lnTo>
                  <a:lnTo>
                    <a:pt x="2666449" y="4354351"/>
                  </a:lnTo>
                  <a:lnTo>
                    <a:pt x="2635645" y="4384068"/>
                  </a:lnTo>
                  <a:lnTo>
                    <a:pt x="2604360" y="4412847"/>
                  </a:lnTo>
                  <a:lnTo>
                    <a:pt x="2572604" y="4440673"/>
                  </a:lnTo>
                  <a:lnTo>
                    <a:pt x="2540386" y="4467532"/>
                  </a:lnTo>
                  <a:lnTo>
                    <a:pt x="2507716" y="4493410"/>
                  </a:lnTo>
                  <a:lnTo>
                    <a:pt x="2474606" y="4518292"/>
                  </a:lnTo>
                  <a:lnTo>
                    <a:pt x="2441065" y="4542164"/>
                  </a:lnTo>
                  <a:lnTo>
                    <a:pt x="2407104" y="4565011"/>
                  </a:lnTo>
                  <a:lnTo>
                    <a:pt x="2372732" y="4586820"/>
                  </a:lnTo>
                  <a:lnTo>
                    <a:pt x="2337960" y="4607575"/>
                  </a:lnTo>
                  <a:lnTo>
                    <a:pt x="2302797" y="4627263"/>
                  </a:lnTo>
                  <a:lnTo>
                    <a:pt x="2267255" y="4645869"/>
                  </a:lnTo>
                  <a:lnTo>
                    <a:pt x="2231343" y="4663379"/>
                  </a:lnTo>
                  <a:lnTo>
                    <a:pt x="2195071" y="4679777"/>
                  </a:lnTo>
                  <a:lnTo>
                    <a:pt x="2158450" y="4695051"/>
                  </a:lnTo>
                  <a:lnTo>
                    <a:pt x="2121490" y="4709186"/>
                  </a:lnTo>
                  <a:lnTo>
                    <a:pt x="2084201" y="4722167"/>
                  </a:lnTo>
                  <a:lnTo>
                    <a:pt x="2046592" y="4733980"/>
                  </a:lnTo>
                  <a:lnTo>
                    <a:pt x="2008676" y="4744610"/>
                  </a:lnTo>
                  <a:lnTo>
                    <a:pt x="1970460" y="4754043"/>
                  </a:lnTo>
                  <a:lnTo>
                    <a:pt x="1931957" y="4762265"/>
                  </a:lnTo>
                  <a:lnTo>
                    <a:pt x="1893175" y="4769262"/>
                  </a:lnTo>
                  <a:lnTo>
                    <a:pt x="1854125" y="4775019"/>
                  </a:lnTo>
                  <a:lnTo>
                    <a:pt x="1814817" y="4779521"/>
                  </a:lnTo>
                  <a:lnTo>
                    <a:pt x="1775262" y="4782755"/>
                  </a:lnTo>
                  <a:lnTo>
                    <a:pt x="1735469" y="4784706"/>
                  </a:lnTo>
                  <a:lnTo>
                    <a:pt x="1695450" y="4785359"/>
                  </a:lnTo>
                  <a:lnTo>
                    <a:pt x="1655430" y="4784706"/>
                  </a:lnTo>
                  <a:lnTo>
                    <a:pt x="1615637" y="4782755"/>
                  </a:lnTo>
                  <a:lnTo>
                    <a:pt x="1576082" y="4779521"/>
                  </a:lnTo>
                  <a:lnTo>
                    <a:pt x="1536774" y="4775019"/>
                  </a:lnTo>
                  <a:lnTo>
                    <a:pt x="1497724" y="4769262"/>
                  </a:lnTo>
                  <a:lnTo>
                    <a:pt x="1458942" y="4762265"/>
                  </a:lnTo>
                  <a:lnTo>
                    <a:pt x="1420439" y="4754043"/>
                  </a:lnTo>
                  <a:lnTo>
                    <a:pt x="1382223" y="4744610"/>
                  </a:lnTo>
                  <a:lnTo>
                    <a:pt x="1344307" y="4733980"/>
                  </a:lnTo>
                  <a:lnTo>
                    <a:pt x="1306698" y="4722167"/>
                  </a:lnTo>
                  <a:lnTo>
                    <a:pt x="1269409" y="4709186"/>
                  </a:lnTo>
                  <a:lnTo>
                    <a:pt x="1232449" y="4695051"/>
                  </a:lnTo>
                  <a:lnTo>
                    <a:pt x="1195828" y="4679777"/>
                  </a:lnTo>
                  <a:lnTo>
                    <a:pt x="1159556" y="4663379"/>
                  </a:lnTo>
                  <a:lnTo>
                    <a:pt x="1123644" y="4645869"/>
                  </a:lnTo>
                  <a:lnTo>
                    <a:pt x="1088102" y="4627263"/>
                  </a:lnTo>
                  <a:lnTo>
                    <a:pt x="1052939" y="4607575"/>
                  </a:lnTo>
                  <a:lnTo>
                    <a:pt x="1018167" y="4586820"/>
                  </a:lnTo>
                  <a:lnTo>
                    <a:pt x="983795" y="4565011"/>
                  </a:lnTo>
                  <a:lnTo>
                    <a:pt x="949834" y="4542164"/>
                  </a:lnTo>
                  <a:lnTo>
                    <a:pt x="916293" y="4518292"/>
                  </a:lnTo>
                  <a:lnTo>
                    <a:pt x="883183" y="4493410"/>
                  </a:lnTo>
                  <a:lnTo>
                    <a:pt x="850513" y="4467532"/>
                  </a:lnTo>
                  <a:lnTo>
                    <a:pt x="818295" y="4440673"/>
                  </a:lnTo>
                  <a:lnTo>
                    <a:pt x="786539" y="4412847"/>
                  </a:lnTo>
                  <a:lnTo>
                    <a:pt x="755254" y="4384068"/>
                  </a:lnTo>
                  <a:lnTo>
                    <a:pt x="724450" y="4354351"/>
                  </a:lnTo>
                  <a:lnTo>
                    <a:pt x="694139" y="4323709"/>
                  </a:lnTo>
                  <a:lnTo>
                    <a:pt x="664329" y="4292159"/>
                  </a:lnTo>
                  <a:lnTo>
                    <a:pt x="635032" y="4259713"/>
                  </a:lnTo>
                  <a:lnTo>
                    <a:pt x="606257" y="4226386"/>
                  </a:lnTo>
                  <a:lnTo>
                    <a:pt x="578015" y="4192193"/>
                  </a:lnTo>
                  <a:lnTo>
                    <a:pt x="550315" y="4157147"/>
                  </a:lnTo>
                  <a:lnTo>
                    <a:pt x="523169" y="4121264"/>
                  </a:lnTo>
                  <a:lnTo>
                    <a:pt x="496585" y="4084558"/>
                  </a:lnTo>
                  <a:lnTo>
                    <a:pt x="470575" y="4047042"/>
                  </a:lnTo>
                  <a:lnTo>
                    <a:pt x="445148" y="4008732"/>
                  </a:lnTo>
                  <a:lnTo>
                    <a:pt x="420315" y="3969641"/>
                  </a:lnTo>
                  <a:lnTo>
                    <a:pt x="396086" y="3929785"/>
                  </a:lnTo>
                  <a:lnTo>
                    <a:pt x="372471" y="3889176"/>
                  </a:lnTo>
                  <a:lnTo>
                    <a:pt x="349480" y="3847831"/>
                  </a:lnTo>
                  <a:lnTo>
                    <a:pt x="327123" y="3805763"/>
                  </a:lnTo>
                  <a:lnTo>
                    <a:pt x="305411" y="3762986"/>
                  </a:lnTo>
                  <a:lnTo>
                    <a:pt x="284353" y="3719515"/>
                  </a:lnTo>
                  <a:lnTo>
                    <a:pt x="263961" y="3675364"/>
                  </a:lnTo>
                  <a:lnTo>
                    <a:pt x="244243" y="3630548"/>
                  </a:lnTo>
                  <a:lnTo>
                    <a:pt x="225211" y="3585081"/>
                  </a:lnTo>
                  <a:lnTo>
                    <a:pt x="206874" y="3538977"/>
                  </a:lnTo>
                  <a:lnTo>
                    <a:pt x="189243" y="3492251"/>
                  </a:lnTo>
                  <a:lnTo>
                    <a:pt x="172327" y="3444917"/>
                  </a:lnTo>
                  <a:lnTo>
                    <a:pt x="156137" y="3396989"/>
                  </a:lnTo>
                  <a:lnTo>
                    <a:pt x="140684" y="3348482"/>
                  </a:lnTo>
                  <a:lnTo>
                    <a:pt x="125977" y="3299410"/>
                  </a:lnTo>
                  <a:lnTo>
                    <a:pt x="112026" y="3249788"/>
                  </a:lnTo>
                  <a:lnTo>
                    <a:pt x="98842" y="3199630"/>
                  </a:lnTo>
                  <a:lnTo>
                    <a:pt x="86435" y="3148949"/>
                  </a:lnTo>
                  <a:lnTo>
                    <a:pt x="74814" y="3097762"/>
                  </a:lnTo>
                  <a:lnTo>
                    <a:pt x="63991" y="3046081"/>
                  </a:lnTo>
                  <a:lnTo>
                    <a:pt x="53976" y="2993921"/>
                  </a:lnTo>
                  <a:lnTo>
                    <a:pt x="44778" y="2941297"/>
                  </a:lnTo>
                  <a:lnTo>
                    <a:pt x="36407" y="2888223"/>
                  </a:lnTo>
                  <a:lnTo>
                    <a:pt x="28875" y="2834714"/>
                  </a:lnTo>
                  <a:lnTo>
                    <a:pt x="22190" y="2780783"/>
                  </a:lnTo>
                  <a:lnTo>
                    <a:pt x="16364" y="2726446"/>
                  </a:lnTo>
                  <a:lnTo>
                    <a:pt x="11406" y="2671715"/>
                  </a:lnTo>
                  <a:lnTo>
                    <a:pt x="7327" y="2616607"/>
                  </a:lnTo>
                  <a:lnTo>
                    <a:pt x="4136" y="2561135"/>
                  </a:lnTo>
                  <a:lnTo>
                    <a:pt x="1845" y="2505313"/>
                  </a:lnTo>
                  <a:lnTo>
                    <a:pt x="463" y="2449157"/>
                  </a:lnTo>
                  <a:lnTo>
                    <a:pt x="0" y="2392679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623047" y="0"/>
            <a:ext cx="4569460" cy="954405"/>
          </a:xfrm>
          <a:custGeom>
            <a:avLst/>
            <a:gdLst/>
            <a:ahLst/>
            <a:cxnLst/>
            <a:rect l="l" t="t" r="r" b="b"/>
            <a:pathLst>
              <a:path w="4569459" h="954405">
                <a:moveTo>
                  <a:pt x="0" y="954024"/>
                </a:moveTo>
                <a:lnTo>
                  <a:pt x="4568951" y="954024"/>
                </a:lnTo>
                <a:lnTo>
                  <a:pt x="4568951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28125" marR="5080" indent="-42100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EXIGENCES </a:t>
            </a:r>
            <a:r>
              <a:rPr sz="2800" spc="-5" dirty="0"/>
              <a:t>ET </a:t>
            </a:r>
            <a:r>
              <a:rPr sz="2800" spc="-10" dirty="0"/>
              <a:t>ROLE DE </a:t>
            </a:r>
            <a:r>
              <a:rPr sz="2800" spc="-620" dirty="0"/>
              <a:t> </a:t>
            </a:r>
            <a:r>
              <a:rPr sz="2800" spc="-35" dirty="0"/>
              <a:t>L’EQUIPE</a:t>
            </a:r>
            <a:r>
              <a:rPr sz="2800" spc="-55" dirty="0"/>
              <a:t> </a:t>
            </a:r>
            <a:r>
              <a:rPr sz="2800" spc="-75" dirty="0"/>
              <a:t>D’ANALYSE</a:t>
            </a:r>
            <a:endParaRPr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7AED9-531D-93E4-B51D-C7791289A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221" y="902919"/>
            <a:ext cx="9135110" cy="568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Calibri"/>
                <a:cs typeface="Calibri"/>
              </a:rPr>
              <a:t>L’équipe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d’analyse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IPC</a:t>
            </a:r>
            <a:r>
              <a:rPr sz="2800" spc="-15" dirty="0">
                <a:latin typeface="Calibri"/>
                <a:cs typeface="Calibri"/>
              </a:rPr>
              <a:t> est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composée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…</a:t>
            </a:r>
            <a:endParaRPr sz="2800">
              <a:latin typeface="Calibri"/>
              <a:cs typeface="Calibri"/>
            </a:endParaRPr>
          </a:p>
          <a:p>
            <a:pPr marL="243204" marR="6985" indent="-228600" algn="just">
              <a:lnSpc>
                <a:spcPct val="100000"/>
              </a:lnSpc>
              <a:spcBef>
                <a:spcPts val="1610"/>
              </a:spcBef>
              <a:buFont typeface="Arial MT"/>
              <a:buChar char="•"/>
              <a:tabLst>
                <a:tab pos="243840" algn="l"/>
              </a:tabLst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Facilitateur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principal: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facilitateur </a:t>
            </a:r>
            <a:r>
              <a:rPr sz="1800" spc="-5" dirty="0">
                <a:latin typeface="Calibri"/>
                <a:cs typeface="Calibri"/>
              </a:rPr>
              <a:t>principal </a:t>
            </a:r>
            <a:r>
              <a:rPr sz="1800" dirty="0">
                <a:latin typeface="Calibri"/>
                <a:cs typeface="Calibri"/>
              </a:rPr>
              <a:t>doit </a:t>
            </a:r>
            <a:r>
              <a:rPr sz="1800" spc="-15" dirty="0">
                <a:latin typeface="Calibri"/>
                <a:cs typeface="Calibri"/>
              </a:rPr>
              <a:t>être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certifié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IPC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Niveau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</a:t>
            </a:r>
            <a:r>
              <a:rPr sz="1800" dirty="0">
                <a:latin typeface="Calibri"/>
                <a:cs typeface="Calibri"/>
              </a:rPr>
              <a:t>du </a:t>
            </a:r>
            <a:r>
              <a:rPr sz="1800" spc="-15" dirty="0">
                <a:latin typeface="Calibri"/>
                <a:cs typeface="Calibri"/>
              </a:rPr>
              <a:t>pays </a:t>
            </a:r>
            <a:r>
              <a:rPr sz="1800" spc="-5" dirty="0">
                <a:latin typeface="Calibri"/>
                <a:cs typeface="Calibri"/>
              </a:rPr>
              <a:t>ou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l’analyse. </a:t>
            </a:r>
            <a:r>
              <a:rPr sz="1800" spc="-5" dirty="0">
                <a:latin typeface="Calibri"/>
                <a:cs typeface="Calibri"/>
              </a:rPr>
              <a:t>En plus ou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10" dirty="0">
                <a:latin typeface="Calibri"/>
                <a:cs typeface="Calibri"/>
              </a:rPr>
              <a:t>titre </a:t>
            </a:r>
            <a:r>
              <a:rPr sz="1800" spc="-15" dirty="0">
                <a:latin typeface="Calibri"/>
                <a:cs typeface="Calibri"/>
              </a:rPr>
              <a:t>d’alternative,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dirty="0">
                <a:latin typeface="Calibri"/>
                <a:cs typeface="Calibri"/>
              </a:rPr>
              <a:t>GSU </a:t>
            </a:r>
            <a:r>
              <a:rPr sz="1800" spc="-10" dirty="0">
                <a:latin typeface="Calibri"/>
                <a:cs typeface="Calibri"/>
              </a:rPr>
              <a:t>veillera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ce </a:t>
            </a:r>
            <a:r>
              <a:rPr sz="1800" spc="-10" dirty="0">
                <a:latin typeface="Calibri"/>
                <a:cs typeface="Calibri"/>
              </a:rPr>
              <a:t>qu’un </a:t>
            </a:r>
            <a:r>
              <a:rPr sz="1800" spc="-5" dirty="0">
                <a:latin typeface="Calibri"/>
                <a:cs typeface="Calibri"/>
              </a:rPr>
              <a:t>autre </a:t>
            </a:r>
            <a:r>
              <a:rPr sz="1800" spc="-10" dirty="0">
                <a:latin typeface="Calibri"/>
                <a:cs typeface="Calibri"/>
              </a:rPr>
              <a:t>facilitateur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principal,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GSU, </a:t>
            </a:r>
            <a:r>
              <a:rPr sz="1800" spc="-5" dirty="0">
                <a:latin typeface="Calibri"/>
                <a:cs typeface="Calibri"/>
              </a:rPr>
              <a:t>soit </a:t>
            </a:r>
            <a:r>
              <a:rPr sz="1800" spc="-15" dirty="0">
                <a:latin typeface="Calibri"/>
                <a:cs typeface="Calibri"/>
              </a:rPr>
              <a:t>d’un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partenaire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global,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soutienne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l’analyse.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43204" marR="6350" indent="-228600" algn="just">
              <a:lnSpc>
                <a:spcPct val="100000"/>
              </a:lnSpc>
              <a:buFont typeface="Arial MT"/>
              <a:buChar char="•"/>
              <a:tabLst>
                <a:tab pos="24384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Co-facilitateur principal: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facilitateur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principal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est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souvent accompagné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d’un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co-facilitateur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principal,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certifié</a:t>
            </a:r>
            <a:r>
              <a:rPr sz="1800" b="1" u="heavy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 IPC </a:t>
            </a:r>
            <a:r>
              <a:rPr sz="1800" b="1" u="heavy" spc="-10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Niveau</a:t>
            </a:r>
            <a:r>
              <a:rPr sz="1800" b="1" u="heavy" spc="-5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3 ou</a:t>
            </a:r>
            <a:r>
              <a:rPr sz="1800" b="1" u="heavy" spc="5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candidat</a:t>
            </a:r>
            <a:r>
              <a:rPr sz="1800" b="1" u="heavy" spc="-5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à la </a:t>
            </a:r>
            <a:r>
              <a:rPr sz="1800" b="1" u="heavy" spc="-10" dirty="0">
                <a:solidFill>
                  <a:srgbClr val="1F2023"/>
                </a:solidFill>
                <a:uFill>
                  <a:solidFill>
                    <a:srgbClr val="1F2023"/>
                  </a:solidFill>
                </a:uFill>
                <a:latin typeface="Calibri"/>
                <a:cs typeface="Calibri"/>
              </a:rPr>
              <a:t>certification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du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pays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ou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région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l’analyse.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plus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à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titre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d’alternative,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GSU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Calibri"/>
                <a:cs typeface="Calibri"/>
              </a:rPr>
              <a:t>s’assurera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co-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facilitateurs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qui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soutiennent 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l’analyse</a:t>
            </a:r>
            <a:r>
              <a:rPr sz="1800" spc="36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soit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du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GSU,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partenaires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mondiaux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ou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 le biais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du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programme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CCLE.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43204" marR="5080" indent="-2286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384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Co-facilitateur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groupes: </a:t>
            </a: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spc="-15" dirty="0">
                <a:latin typeface="Calibri"/>
                <a:cs typeface="Calibri"/>
              </a:rPr>
              <a:t>co-facilitateurs </a:t>
            </a:r>
            <a:r>
              <a:rPr sz="1800" spc="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groupes doivent </a:t>
            </a:r>
            <a:r>
              <a:rPr sz="1800" spc="-15" dirty="0">
                <a:latin typeface="Calibri"/>
                <a:cs typeface="Calibri"/>
              </a:rPr>
              <a:t>être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Niveau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IPC 2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(L2)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candidate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L2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(AFI)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analystes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très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expérimentés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très imprégnés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processus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(AMN)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 </a:t>
            </a:r>
            <a:r>
              <a:rPr sz="1800" spc="-15" dirty="0">
                <a:latin typeface="Calibri"/>
                <a:cs typeface="Calibri"/>
              </a:rPr>
              <a:t>pays </a:t>
            </a:r>
            <a:r>
              <a:rPr sz="1800" spc="-5" dirty="0">
                <a:latin typeface="Calibri"/>
                <a:cs typeface="Calibri"/>
              </a:rPr>
              <a:t>ou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spc="-5" dirty="0">
                <a:latin typeface="Calibri"/>
                <a:cs typeface="Calibri"/>
              </a:rPr>
              <a:t>(CCLE). </a:t>
            </a:r>
            <a:r>
              <a:rPr sz="1800" dirty="0">
                <a:latin typeface="Calibri"/>
                <a:cs typeface="Calibri"/>
              </a:rPr>
              <a:t>Si aucun </a:t>
            </a:r>
            <a:r>
              <a:rPr sz="1800" spc="-5" dirty="0">
                <a:latin typeface="Calibri"/>
                <a:cs typeface="Calibri"/>
              </a:rPr>
              <a:t>candidat L2 ou </a:t>
            </a:r>
            <a:r>
              <a:rPr sz="1800" spc="-10" dirty="0">
                <a:latin typeface="Calibri"/>
                <a:cs typeface="Calibri"/>
              </a:rPr>
              <a:t>analyste expérimenté </a:t>
            </a:r>
            <a:r>
              <a:rPr sz="1800" spc="-35" dirty="0">
                <a:latin typeface="Calibri"/>
                <a:cs typeface="Calibri"/>
              </a:rPr>
              <a:t>n’est </a:t>
            </a:r>
            <a:r>
              <a:rPr sz="1800" spc="-5" dirty="0">
                <a:latin typeface="Calibri"/>
                <a:cs typeface="Calibri"/>
              </a:rPr>
              <a:t>disponible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dans le </a:t>
            </a:r>
            <a:r>
              <a:rPr sz="1800" spc="-15" dirty="0">
                <a:latin typeface="Calibri"/>
                <a:cs typeface="Calibri"/>
              </a:rPr>
              <a:t>pays,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dirty="0">
                <a:latin typeface="Calibri"/>
                <a:cs typeface="Calibri"/>
              </a:rPr>
              <a:t>GSU </a:t>
            </a:r>
            <a:r>
              <a:rPr sz="1800" spc="-10" dirty="0">
                <a:latin typeface="Calibri"/>
                <a:cs typeface="Calibri"/>
              </a:rPr>
              <a:t>assurera </a:t>
            </a:r>
            <a:r>
              <a:rPr sz="1800" spc="-5" dirty="0">
                <a:latin typeface="Calibri"/>
                <a:cs typeface="Calibri"/>
              </a:rPr>
              <a:t>le soutien </a:t>
            </a:r>
            <a:r>
              <a:rPr sz="1800" dirty="0">
                <a:latin typeface="Calibri"/>
                <a:cs typeface="Calibri"/>
              </a:rPr>
              <a:t>des </a:t>
            </a:r>
            <a:r>
              <a:rPr sz="1800" spc="-15" dirty="0">
                <a:latin typeface="Calibri"/>
                <a:cs typeface="Calibri"/>
              </a:rPr>
              <a:t>co-facilitateurs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20" dirty="0">
                <a:latin typeface="Calibri"/>
                <a:cs typeface="Calibri"/>
              </a:rPr>
              <a:t>travers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 support </a:t>
            </a:r>
            <a:r>
              <a:rPr sz="1800" dirty="0">
                <a:latin typeface="Calibri"/>
                <a:cs typeface="Calibri"/>
              </a:rPr>
              <a:t>des sous-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groupes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dirty="0">
                <a:latin typeface="Calibri"/>
                <a:cs typeface="Calibri"/>
              </a:rPr>
              <a:t> 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recourant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exemple</a:t>
            </a:r>
            <a:r>
              <a:rPr sz="1800" dirty="0">
                <a:latin typeface="Calibri"/>
                <a:cs typeface="Calibri"/>
              </a:rPr>
              <a:t> au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CCLE.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43204" marR="5715" indent="-228600" algn="just">
              <a:lnSpc>
                <a:spcPct val="100000"/>
              </a:lnSpc>
              <a:buFont typeface="Arial MT"/>
              <a:buChar char="•"/>
              <a:tabLst>
                <a:tab pos="24384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Analystes: </a:t>
            </a:r>
            <a:r>
              <a:rPr sz="1800" spc="-5" dirty="0">
                <a:latin typeface="Calibri"/>
                <a:cs typeface="Calibri"/>
              </a:rPr>
              <a:t>Lorsque </a:t>
            </a:r>
            <a:r>
              <a:rPr sz="1800" dirty="0">
                <a:latin typeface="Calibri"/>
                <a:cs typeface="Calibri"/>
              </a:rPr>
              <a:t>cela </a:t>
            </a:r>
            <a:r>
              <a:rPr sz="1800" spc="-10" dirty="0">
                <a:latin typeface="Calibri"/>
                <a:cs typeface="Calibri"/>
              </a:rPr>
              <a:t>est </a:t>
            </a:r>
            <a:r>
              <a:rPr sz="1800" spc="-5" dirty="0">
                <a:latin typeface="Calibri"/>
                <a:cs typeface="Calibri"/>
              </a:rPr>
              <a:t>possible, </a:t>
            </a:r>
            <a:r>
              <a:rPr sz="1800" spc="-20" dirty="0">
                <a:latin typeface="Calibri"/>
                <a:cs typeface="Calibri"/>
              </a:rPr>
              <a:t>l’analyse </a:t>
            </a:r>
            <a:r>
              <a:rPr sz="1800" spc="-5" dirty="0">
                <a:latin typeface="Calibri"/>
                <a:cs typeface="Calibri"/>
              </a:rPr>
              <a:t>doit </a:t>
            </a:r>
            <a:r>
              <a:rPr sz="1800" spc="-15" dirty="0">
                <a:latin typeface="Calibri"/>
                <a:cs typeface="Calibri"/>
              </a:rPr>
              <a:t>être </a:t>
            </a:r>
            <a:r>
              <a:rPr sz="1800" dirty="0">
                <a:latin typeface="Calibri"/>
                <a:cs typeface="Calibri"/>
              </a:rPr>
              <a:t>menée </a:t>
            </a:r>
            <a:r>
              <a:rPr sz="1800" spc="-5" dirty="0">
                <a:latin typeface="Calibri"/>
                <a:cs typeface="Calibri"/>
              </a:rPr>
              <a:t>par </a:t>
            </a:r>
            <a:r>
              <a:rPr sz="1800" dirty="0">
                <a:latin typeface="Calibri"/>
                <a:cs typeface="Calibri"/>
              </a:rPr>
              <a:t>des </a:t>
            </a:r>
            <a:r>
              <a:rPr sz="1800" spc="-10" dirty="0">
                <a:latin typeface="Calibri"/>
                <a:cs typeface="Calibri"/>
              </a:rPr>
              <a:t>analystes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certifiés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IPC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Niveau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moins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analystes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ont suivi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IPC</a:t>
            </a:r>
            <a:r>
              <a:rPr sz="1800" spc="-5" dirty="0">
                <a:latin typeface="Calibri"/>
                <a:cs typeface="Calibri"/>
              </a:rPr>
              <a:t> Niveau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6176" y="0"/>
            <a:ext cx="3926204" cy="830580"/>
          </a:xfrm>
          <a:custGeom>
            <a:avLst/>
            <a:gdLst/>
            <a:ahLst/>
            <a:cxnLst/>
            <a:rect l="l" t="t" r="r" b="b"/>
            <a:pathLst>
              <a:path w="3926204" h="830580">
                <a:moveTo>
                  <a:pt x="0" y="830579"/>
                </a:moveTo>
                <a:lnTo>
                  <a:pt x="3925823" y="830579"/>
                </a:lnTo>
                <a:lnTo>
                  <a:pt x="3925823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5745" marR="5080" indent="-521334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ROLES</a:t>
            </a:r>
            <a:r>
              <a:rPr spc="-20" dirty="0"/>
              <a:t> </a:t>
            </a:r>
            <a:r>
              <a:rPr spc="-5" dirty="0"/>
              <a:t>ET</a:t>
            </a:r>
            <a:r>
              <a:rPr spc="5" dirty="0"/>
              <a:t> </a:t>
            </a:r>
            <a:r>
              <a:rPr spc="-10" dirty="0"/>
              <a:t>RESPONSABILITES </a:t>
            </a:r>
            <a:r>
              <a:rPr spc="-530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spc="-30" dirty="0"/>
              <a:t>L’EQUIPE </a:t>
            </a:r>
            <a:r>
              <a:rPr spc="-65" dirty="0"/>
              <a:t>D’ANALYSE</a:t>
            </a:r>
          </a:p>
        </p:txBody>
      </p:sp>
      <p:sp>
        <p:nvSpPr>
          <p:cNvPr id="5" name="object 5"/>
          <p:cNvSpPr/>
          <p:nvPr/>
        </p:nvSpPr>
        <p:spPr>
          <a:xfrm>
            <a:off x="9409938" y="1639061"/>
            <a:ext cx="594360" cy="2281555"/>
          </a:xfrm>
          <a:custGeom>
            <a:avLst/>
            <a:gdLst/>
            <a:ahLst/>
            <a:cxnLst/>
            <a:rect l="l" t="t" r="r" b="b"/>
            <a:pathLst>
              <a:path w="594359" h="2281554">
                <a:moveTo>
                  <a:pt x="0" y="0"/>
                </a:moveTo>
                <a:lnTo>
                  <a:pt x="59879" y="3613"/>
                </a:lnTo>
                <a:lnTo>
                  <a:pt x="115657" y="13975"/>
                </a:lnTo>
                <a:lnTo>
                  <a:pt x="166136" y="30372"/>
                </a:lnTo>
                <a:lnTo>
                  <a:pt x="210121" y="52085"/>
                </a:lnTo>
                <a:lnTo>
                  <a:pt x="246414" y="78401"/>
                </a:lnTo>
                <a:lnTo>
                  <a:pt x="273819" y="108602"/>
                </a:lnTo>
                <a:lnTo>
                  <a:pt x="297179" y="177800"/>
                </a:lnTo>
                <a:lnTo>
                  <a:pt x="297179" y="962913"/>
                </a:lnTo>
                <a:lnTo>
                  <a:pt x="303219" y="998739"/>
                </a:lnTo>
                <a:lnTo>
                  <a:pt x="347945" y="1062312"/>
                </a:lnTo>
                <a:lnTo>
                  <a:pt x="384238" y="1088628"/>
                </a:lnTo>
                <a:lnTo>
                  <a:pt x="428223" y="1110341"/>
                </a:lnTo>
                <a:lnTo>
                  <a:pt x="478702" y="1126738"/>
                </a:lnTo>
                <a:lnTo>
                  <a:pt x="534480" y="1137100"/>
                </a:lnTo>
                <a:lnTo>
                  <a:pt x="594359" y="1140714"/>
                </a:lnTo>
                <a:lnTo>
                  <a:pt x="534480" y="1144327"/>
                </a:lnTo>
                <a:lnTo>
                  <a:pt x="478702" y="1154689"/>
                </a:lnTo>
                <a:lnTo>
                  <a:pt x="428223" y="1171086"/>
                </a:lnTo>
                <a:lnTo>
                  <a:pt x="384238" y="1192799"/>
                </a:lnTo>
                <a:lnTo>
                  <a:pt x="347945" y="1219115"/>
                </a:lnTo>
                <a:lnTo>
                  <a:pt x="320540" y="1249316"/>
                </a:lnTo>
                <a:lnTo>
                  <a:pt x="297179" y="1318514"/>
                </a:lnTo>
                <a:lnTo>
                  <a:pt x="297179" y="2103628"/>
                </a:lnTo>
                <a:lnTo>
                  <a:pt x="291140" y="2139453"/>
                </a:lnTo>
                <a:lnTo>
                  <a:pt x="246414" y="2203026"/>
                </a:lnTo>
                <a:lnTo>
                  <a:pt x="210121" y="2229342"/>
                </a:lnTo>
                <a:lnTo>
                  <a:pt x="166136" y="2251055"/>
                </a:lnTo>
                <a:lnTo>
                  <a:pt x="115657" y="2267452"/>
                </a:lnTo>
                <a:lnTo>
                  <a:pt x="59879" y="2277814"/>
                </a:lnTo>
                <a:lnTo>
                  <a:pt x="0" y="2281428"/>
                </a:lnTo>
              </a:path>
            </a:pathLst>
          </a:custGeom>
          <a:ln w="380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220325" y="1922145"/>
            <a:ext cx="15036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DIRIGE (ET </a:t>
            </a:r>
            <a:r>
              <a:rPr sz="1800" spc="-10" dirty="0">
                <a:latin typeface="Calibri"/>
                <a:cs typeface="Calibri"/>
              </a:rPr>
              <a:t>EST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REDEVABLE)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L’ENSEMBLE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D’ANALYSE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20325" y="3781805"/>
            <a:ext cx="1858645" cy="285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ASSURE LA </a:t>
            </a:r>
            <a:r>
              <a:rPr sz="1800" spc="-10" dirty="0">
                <a:latin typeface="Calibri"/>
                <a:cs typeface="Calibri"/>
              </a:rPr>
              <a:t>CO-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FACILITATION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PETITS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SOUTIENT </a:t>
            </a:r>
            <a:r>
              <a:rPr sz="1800" spc="-10" dirty="0">
                <a:latin typeface="Calibri"/>
                <a:cs typeface="Calibri"/>
              </a:rPr>
              <a:t>LES </a:t>
            </a:r>
            <a:r>
              <a:rPr sz="1800" spc="-5" dirty="0">
                <a:latin typeface="Calibri"/>
                <a:cs typeface="Calibri"/>
              </a:rPr>
              <a:t> RESPONSABLE SI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BESOIN</a:t>
            </a:r>
            <a:endParaRPr sz="1800">
              <a:latin typeface="Calibri"/>
              <a:cs typeface="Calibri"/>
            </a:endParaRPr>
          </a:p>
          <a:p>
            <a:pPr marL="12700" marR="342265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latin typeface="Calibri"/>
                <a:cs typeface="Calibri"/>
              </a:rPr>
              <a:t>PARTICIPE </a:t>
            </a:r>
            <a:r>
              <a:rPr sz="1800" spc="-5" dirty="0">
                <a:latin typeface="Calibri"/>
                <a:cs typeface="Calibri"/>
              </a:rPr>
              <a:t>ET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CONTRIBUE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35" dirty="0">
                <a:latin typeface="Calibri"/>
                <a:cs typeface="Calibri"/>
              </a:rPr>
              <a:t>L</a:t>
            </a:r>
            <a:r>
              <a:rPr sz="1800" spc="-235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ANA</a:t>
            </a:r>
            <a:r>
              <a:rPr sz="1800" spc="-14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C  </a:t>
            </a:r>
            <a:r>
              <a:rPr sz="1800" spc="-5" dirty="0">
                <a:latin typeface="Calibri"/>
                <a:cs typeface="Calibri"/>
              </a:rPr>
              <a:t>LEUR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EXPERTISE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09938" y="4371594"/>
            <a:ext cx="535305" cy="1127760"/>
          </a:xfrm>
          <a:custGeom>
            <a:avLst/>
            <a:gdLst/>
            <a:ahLst/>
            <a:cxnLst/>
            <a:rect l="l" t="t" r="r" b="b"/>
            <a:pathLst>
              <a:path w="535304" h="1127760">
                <a:moveTo>
                  <a:pt x="0" y="0"/>
                </a:moveTo>
                <a:lnTo>
                  <a:pt x="61322" y="4225"/>
                </a:lnTo>
                <a:lnTo>
                  <a:pt x="117616" y="16261"/>
                </a:lnTo>
                <a:lnTo>
                  <a:pt x="167277" y="35149"/>
                </a:lnTo>
                <a:lnTo>
                  <a:pt x="208699" y="59929"/>
                </a:lnTo>
                <a:lnTo>
                  <a:pt x="240274" y="89640"/>
                </a:lnTo>
                <a:lnTo>
                  <a:pt x="260397" y="123324"/>
                </a:lnTo>
                <a:lnTo>
                  <a:pt x="267461" y="160019"/>
                </a:lnTo>
                <a:lnTo>
                  <a:pt x="267461" y="403859"/>
                </a:lnTo>
                <a:lnTo>
                  <a:pt x="274526" y="440555"/>
                </a:lnTo>
                <a:lnTo>
                  <a:pt x="294649" y="474239"/>
                </a:lnTo>
                <a:lnTo>
                  <a:pt x="326224" y="503950"/>
                </a:lnTo>
                <a:lnTo>
                  <a:pt x="367646" y="528730"/>
                </a:lnTo>
                <a:lnTo>
                  <a:pt x="417307" y="547618"/>
                </a:lnTo>
                <a:lnTo>
                  <a:pt x="473601" y="559654"/>
                </a:lnTo>
                <a:lnTo>
                  <a:pt x="534923" y="563879"/>
                </a:lnTo>
                <a:lnTo>
                  <a:pt x="473601" y="568105"/>
                </a:lnTo>
                <a:lnTo>
                  <a:pt x="417307" y="580141"/>
                </a:lnTo>
                <a:lnTo>
                  <a:pt x="367646" y="599029"/>
                </a:lnTo>
                <a:lnTo>
                  <a:pt x="326224" y="623809"/>
                </a:lnTo>
                <a:lnTo>
                  <a:pt x="294649" y="653520"/>
                </a:lnTo>
                <a:lnTo>
                  <a:pt x="274526" y="687204"/>
                </a:lnTo>
                <a:lnTo>
                  <a:pt x="267461" y="723899"/>
                </a:lnTo>
                <a:lnTo>
                  <a:pt x="267461" y="967739"/>
                </a:lnTo>
                <a:lnTo>
                  <a:pt x="260397" y="1004435"/>
                </a:lnTo>
                <a:lnTo>
                  <a:pt x="240274" y="1038119"/>
                </a:lnTo>
                <a:lnTo>
                  <a:pt x="208699" y="1067830"/>
                </a:lnTo>
                <a:lnTo>
                  <a:pt x="167277" y="1092610"/>
                </a:lnTo>
                <a:lnTo>
                  <a:pt x="117616" y="1111498"/>
                </a:lnTo>
                <a:lnTo>
                  <a:pt x="61322" y="1123534"/>
                </a:lnTo>
                <a:lnTo>
                  <a:pt x="0" y="1127759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52026" y="5654802"/>
            <a:ext cx="593090" cy="876300"/>
          </a:xfrm>
          <a:custGeom>
            <a:avLst/>
            <a:gdLst/>
            <a:ahLst/>
            <a:cxnLst/>
            <a:rect l="l" t="t" r="r" b="b"/>
            <a:pathLst>
              <a:path w="593090" h="876300">
                <a:moveTo>
                  <a:pt x="0" y="0"/>
                </a:moveTo>
                <a:lnTo>
                  <a:pt x="59737" y="3601"/>
                </a:lnTo>
                <a:lnTo>
                  <a:pt x="115377" y="13932"/>
                </a:lnTo>
                <a:lnTo>
                  <a:pt x="165728" y="30279"/>
                </a:lnTo>
                <a:lnTo>
                  <a:pt x="209597" y="51928"/>
                </a:lnTo>
                <a:lnTo>
                  <a:pt x="245793" y="78168"/>
                </a:lnTo>
                <a:lnTo>
                  <a:pt x="273123" y="108286"/>
                </a:lnTo>
                <a:lnTo>
                  <a:pt x="296418" y="177304"/>
                </a:lnTo>
                <a:lnTo>
                  <a:pt x="296418" y="260845"/>
                </a:lnTo>
                <a:lnTo>
                  <a:pt x="302440" y="296580"/>
                </a:lnTo>
                <a:lnTo>
                  <a:pt x="347042" y="359981"/>
                </a:lnTo>
                <a:lnTo>
                  <a:pt x="383238" y="386221"/>
                </a:lnTo>
                <a:lnTo>
                  <a:pt x="427107" y="407870"/>
                </a:lnTo>
                <a:lnTo>
                  <a:pt x="477458" y="424217"/>
                </a:lnTo>
                <a:lnTo>
                  <a:pt x="533098" y="434548"/>
                </a:lnTo>
                <a:lnTo>
                  <a:pt x="592835" y="438150"/>
                </a:lnTo>
                <a:lnTo>
                  <a:pt x="533098" y="441751"/>
                </a:lnTo>
                <a:lnTo>
                  <a:pt x="477458" y="452082"/>
                </a:lnTo>
                <a:lnTo>
                  <a:pt x="427107" y="468429"/>
                </a:lnTo>
                <a:lnTo>
                  <a:pt x="383238" y="490078"/>
                </a:lnTo>
                <a:lnTo>
                  <a:pt x="347042" y="516318"/>
                </a:lnTo>
                <a:lnTo>
                  <a:pt x="319712" y="546436"/>
                </a:lnTo>
                <a:lnTo>
                  <a:pt x="296418" y="615454"/>
                </a:lnTo>
                <a:lnTo>
                  <a:pt x="296418" y="698995"/>
                </a:lnTo>
                <a:lnTo>
                  <a:pt x="290395" y="734730"/>
                </a:lnTo>
                <a:lnTo>
                  <a:pt x="245793" y="798131"/>
                </a:lnTo>
                <a:lnTo>
                  <a:pt x="209597" y="824371"/>
                </a:lnTo>
                <a:lnTo>
                  <a:pt x="165728" y="846020"/>
                </a:lnTo>
                <a:lnTo>
                  <a:pt x="115377" y="862367"/>
                </a:lnTo>
                <a:lnTo>
                  <a:pt x="59737" y="872698"/>
                </a:lnTo>
                <a:lnTo>
                  <a:pt x="0" y="876300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212D8-440A-59B3-9311-8C4DCEBEA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954405"/>
          </a:xfrm>
          <a:custGeom>
            <a:avLst/>
            <a:gdLst/>
            <a:ahLst/>
            <a:cxnLst/>
            <a:rect l="l" t="t" r="r" b="b"/>
            <a:pathLst>
              <a:path w="3926204" h="954405">
                <a:moveTo>
                  <a:pt x="0" y="954024"/>
                </a:moveTo>
                <a:lnTo>
                  <a:pt x="3925823" y="954024"/>
                </a:lnTo>
                <a:lnTo>
                  <a:pt x="3925823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7985" y="9855"/>
            <a:ext cx="3341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ROLE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FACILITATEUR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spc="-30" dirty="0">
                <a:latin typeface="Calibri"/>
                <a:cs typeface="Calibri"/>
              </a:rPr>
              <a:t>PRINCIPAL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996" y="1953005"/>
            <a:ext cx="927671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Calibri"/>
                <a:cs typeface="Calibri"/>
              </a:rPr>
              <a:t>Quel </a:t>
            </a:r>
            <a:r>
              <a:rPr sz="3600" spc="-15" dirty="0">
                <a:latin typeface="Calibri"/>
                <a:cs typeface="Calibri"/>
              </a:rPr>
              <a:t>est </a:t>
            </a:r>
            <a:r>
              <a:rPr sz="3600" spc="-5" dirty="0">
                <a:latin typeface="Calibri"/>
                <a:cs typeface="Calibri"/>
              </a:rPr>
              <a:t>selon </a:t>
            </a:r>
            <a:r>
              <a:rPr sz="3600" spc="-15" dirty="0">
                <a:latin typeface="Calibri"/>
                <a:cs typeface="Calibri"/>
              </a:rPr>
              <a:t>vous </a:t>
            </a:r>
            <a:r>
              <a:rPr sz="3600" dirty="0">
                <a:latin typeface="Calibri"/>
                <a:cs typeface="Calibri"/>
              </a:rPr>
              <a:t>le </a:t>
            </a:r>
            <a:r>
              <a:rPr sz="3600" spc="-20" dirty="0">
                <a:latin typeface="Calibri"/>
                <a:cs typeface="Calibri"/>
              </a:rPr>
              <a:t>rôle </a:t>
            </a:r>
            <a:r>
              <a:rPr sz="3600" dirty="0">
                <a:latin typeface="Calibri"/>
                <a:cs typeface="Calibri"/>
              </a:rPr>
              <a:t>du </a:t>
            </a:r>
            <a:r>
              <a:rPr sz="3600" spc="-20" dirty="0">
                <a:latin typeface="Calibri"/>
                <a:cs typeface="Calibri"/>
              </a:rPr>
              <a:t>facilitateur </a:t>
            </a:r>
            <a:r>
              <a:rPr sz="3600" spc="-5" dirty="0">
                <a:latin typeface="Calibri"/>
                <a:cs typeface="Calibri"/>
              </a:rPr>
              <a:t>principal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pendant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</a:t>
            </a:r>
            <a:r>
              <a:rPr sz="3600" spc="-15" dirty="0">
                <a:latin typeface="Calibri"/>
                <a:cs typeface="Calibri"/>
              </a:rPr>
              <a:t> processus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l’analyse?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06F04-F208-15F9-995D-02476BCB1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0104" y="0"/>
            <a:ext cx="4502150" cy="830580"/>
          </a:xfrm>
          <a:custGeom>
            <a:avLst/>
            <a:gdLst/>
            <a:ahLst/>
            <a:cxnLst/>
            <a:rect l="l" t="t" r="r" b="b"/>
            <a:pathLst>
              <a:path w="4502150" h="830580">
                <a:moveTo>
                  <a:pt x="0" y="830579"/>
                </a:moveTo>
                <a:lnTo>
                  <a:pt x="4501896" y="830579"/>
                </a:lnTo>
                <a:lnTo>
                  <a:pt x="4501896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6040" marR="5080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ROLE</a:t>
            </a:r>
            <a:r>
              <a:rPr spc="-45" dirty="0"/>
              <a:t> </a:t>
            </a:r>
            <a:r>
              <a:rPr spc="-10" dirty="0"/>
              <a:t>DES</a:t>
            </a:r>
            <a:r>
              <a:rPr spc="-50" dirty="0"/>
              <a:t> </a:t>
            </a:r>
            <a:r>
              <a:rPr spc="-45" dirty="0"/>
              <a:t>FACILITATEURS</a:t>
            </a:r>
          </a:p>
          <a:p>
            <a:pPr marL="8956040" marR="7620" algn="r">
              <a:lnSpc>
                <a:spcPct val="100000"/>
              </a:lnSpc>
            </a:pPr>
            <a:r>
              <a:rPr spc="-25" dirty="0"/>
              <a:t>PRINCIPAUX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717" y="1373504"/>
            <a:ext cx="1089660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255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PLANIFICATION: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Diriger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processus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planification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l'analyse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avec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GTT,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compris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calendrier,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logistique,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l'administration,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centralisation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analyse/ré-analyse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données,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diffusion,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30" dirty="0">
                <a:solidFill>
                  <a:srgbClr val="1F2023"/>
                </a:solidFill>
                <a:latin typeface="Calibri"/>
                <a:cs typeface="Calibri"/>
              </a:rPr>
              <a:t>PREPARATION: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Diriger et coordonner les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co-facilitateurs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(L'ÉQUIPE!),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y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compris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 CCLE, dans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préparation 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l'analyse (réanalyse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données, pré-remplissage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l’ISS </a:t>
            </a:r>
            <a:r>
              <a:rPr sz="1800" spc="-5" dirty="0">
                <a:latin typeface="Calibri"/>
                <a:cs typeface="Calibri"/>
              </a:rPr>
              <a:t>ou </a:t>
            </a:r>
            <a:r>
              <a:rPr sz="1800" dirty="0">
                <a:latin typeface="Calibri"/>
                <a:cs typeface="Calibri"/>
              </a:rPr>
              <a:t>fiche </a:t>
            </a:r>
            <a:r>
              <a:rPr sz="1800" spc="-20" dirty="0">
                <a:latin typeface="Calibri"/>
                <a:cs typeface="Calibri"/>
              </a:rPr>
              <a:t>d’analyse </a:t>
            </a:r>
            <a:r>
              <a:rPr sz="1800" dirty="0">
                <a:latin typeface="Calibri"/>
                <a:cs typeface="Calibri"/>
              </a:rPr>
              <a:t>AMN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etc). Informer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partager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informations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avec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eux,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leur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attribuer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tâches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ligne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avec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les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compétences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1F2023"/>
                </a:solidFill>
                <a:latin typeface="Calibri"/>
                <a:cs typeface="Calibri"/>
              </a:rPr>
              <a:t>ANALYSE:</a:t>
            </a:r>
            <a:endParaRPr sz="1800">
              <a:latin typeface="Calibri"/>
              <a:cs typeface="Calibri"/>
            </a:endParaRPr>
          </a:p>
          <a:p>
            <a:pPr marL="812800" marR="5080" lvl="1" indent="-343535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813435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S'assurer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rigueur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technique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l’analyse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et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neutralité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est respectée tout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au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long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du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processus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d'analyse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et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dans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rapport,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et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que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classifications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et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produits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IPC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ne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sont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biaisés</a:t>
            </a:r>
            <a:r>
              <a:rPr sz="1800" spc="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par</a:t>
            </a:r>
            <a:r>
              <a:rPr sz="1800" spc="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des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interférences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politiques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et/ou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agendas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propres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à des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institutions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participant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l’analyse.</a:t>
            </a:r>
            <a:endParaRPr sz="1800">
              <a:latin typeface="Calibri"/>
              <a:cs typeface="Calibri"/>
            </a:endParaRPr>
          </a:p>
          <a:p>
            <a:pPr marL="812800" lvl="1" indent="-34417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Assurer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b="1" spc="25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liaison</a:t>
            </a:r>
            <a:r>
              <a:rPr sz="1800" b="1" spc="2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2023"/>
                </a:solidFill>
                <a:latin typeface="Calibri"/>
                <a:cs typeface="Calibri"/>
              </a:rPr>
              <a:t>avec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b="1" spc="2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GSU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s’ils</a:t>
            </a:r>
            <a:r>
              <a:rPr sz="1800" b="1" spc="25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ne</a:t>
            </a:r>
            <a:r>
              <a:rPr sz="1800" b="1" spc="2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sont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pas</a:t>
            </a:r>
            <a:r>
              <a:rPr sz="1800" b="1" spc="25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present</a:t>
            </a:r>
            <a:r>
              <a:rPr sz="1800" b="1" spc="25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dans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2023"/>
                </a:solidFill>
                <a:latin typeface="Calibri"/>
                <a:cs typeface="Calibri"/>
              </a:rPr>
              <a:t>l’analyse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b="1" spc="254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en</a:t>
            </a:r>
            <a:r>
              <a:rPr sz="1800" b="1" spc="27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cas</a:t>
            </a:r>
            <a:r>
              <a:rPr sz="1800" b="1" spc="26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b="1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problèmes</a:t>
            </a:r>
            <a:r>
              <a:rPr sz="1800" b="1" spc="27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majeurs</a:t>
            </a:r>
            <a:endParaRPr sz="18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activer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a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une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revue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en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temps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réel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(Real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Time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Quality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review)</a:t>
            </a:r>
            <a:endParaRPr sz="1800">
              <a:latin typeface="Calibri"/>
              <a:cs typeface="Calibri"/>
            </a:endParaRPr>
          </a:p>
          <a:p>
            <a:pPr marL="812800" lvl="1" indent="-34417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1800" spc="-20" dirty="0">
                <a:latin typeface="Calibri"/>
                <a:cs typeface="Calibri"/>
              </a:rPr>
              <a:t>S’assurer</a:t>
            </a:r>
            <a:r>
              <a:rPr sz="1800" dirty="0">
                <a:latin typeface="Calibri"/>
                <a:cs typeface="Calibri"/>
              </a:rPr>
              <a:t> du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remplissage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l’outil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d’évaluation</a:t>
            </a:r>
            <a:r>
              <a:rPr sz="1800" b="1" dirty="0">
                <a:latin typeface="Calibri"/>
                <a:cs typeface="Calibri"/>
              </a:rPr>
              <a:t> 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l’IPC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 le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GTT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dirty="0">
                <a:latin typeface="Calibri"/>
                <a:cs typeface="Calibri"/>
              </a:rPr>
              <a:t> du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partage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avec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5" dirty="0">
                <a:latin typeface="Calibri"/>
                <a:cs typeface="Calibri"/>
              </a:rPr>
              <a:t> GSU</a:t>
            </a:r>
            <a:endParaRPr sz="1800">
              <a:latin typeface="Calibri"/>
              <a:cs typeface="Calibri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COMMUNICAITON: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Vérifier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ohérence </a:t>
            </a:r>
            <a:r>
              <a:rPr sz="1800" b="1" spc="-5" dirty="0">
                <a:latin typeface="Calibri"/>
                <a:cs typeface="Calibri"/>
              </a:rPr>
              <a:t>des </a:t>
            </a:r>
            <a:r>
              <a:rPr sz="1800" b="1" spc="-10" dirty="0">
                <a:latin typeface="Calibri"/>
                <a:cs typeface="Calibri"/>
              </a:rPr>
              <a:t>chiffres, des </a:t>
            </a:r>
            <a:r>
              <a:rPr sz="1800" b="1" spc="-15" dirty="0">
                <a:latin typeface="Calibri"/>
                <a:cs typeface="Calibri"/>
              </a:rPr>
              <a:t>cartes </a:t>
            </a:r>
            <a:r>
              <a:rPr sz="1800" b="1" spc="-5" dirty="0">
                <a:latin typeface="Calibri"/>
                <a:cs typeface="Calibri"/>
              </a:rPr>
              <a:t>et </a:t>
            </a:r>
            <a:r>
              <a:rPr sz="1800" b="1" spc="-10" dirty="0">
                <a:latin typeface="Calibri"/>
                <a:cs typeface="Calibri"/>
              </a:rPr>
              <a:t>des messages clés </a:t>
            </a:r>
            <a:r>
              <a:rPr sz="1800" b="1" spc="-5" dirty="0">
                <a:latin typeface="Calibri"/>
                <a:cs typeface="Calibri"/>
              </a:rPr>
              <a:t>dans </a:t>
            </a:r>
            <a:r>
              <a:rPr sz="1800" b="1" spc="-10" dirty="0">
                <a:latin typeface="Calibri"/>
                <a:cs typeface="Calibri"/>
              </a:rPr>
              <a:t>le rapport </a:t>
            </a:r>
            <a:r>
              <a:rPr sz="1800" b="1" dirty="0">
                <a:latin typeface="Calibri"/>
                <a:cs typeface="Calibri"/>
              </a:rPr>
              <a:t>IPC </a:t>
            </a:r>
            <a:r>
              <a:rPr sz="1800" spc="-10" dirty="0">
                <a:latin typeface="Calibri"/>
                <a:cs typeface="Calibri"/>
              </a:rPr>
              <a:t>et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garantir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respect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protocoles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communication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081BA-2736-2C39-BA38-38E25E4DB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830580"/>
          </a:xfrm>
          <a:custGeom>
            <a:avLst/>
            <a:gdLst/>
            <a:ahLst/>
            <a:cxnLst/>
            <a:rect l="l" t="t" r="r" b="b"/>
            <a:pathLst>
              <a:path w="3926204" h="830580">
                <a:moveTo>
                  <a:pt x="0" y="830579"/>
                </a:moveTo>
                <a:lnTo>
                  <a:pt x="3925823" y="830579"/>
                </a:lnTo>
                <a:lnTo>
                  <a:pt x="3925823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2015" marR="5080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ROLE</a:t>
            </a:r>
            <a:r>
              <a:rPr spc="-55" dirty="0"/>
              <a:t> </a:t>
            </a:r>
            <a:r>
              <a:rPr spc="-10" dirty="0"/>
              <a:t>DES</a:t>
            </a:r>
            <a:r>
              <a:rPr spc="-55" dirty="0"/>
              <a:t> </a:t>
            </a:r>
            <a:r>
              <a:rPr spc="-40" dirty="0"/>
              <a:t>CO-FACILITATEURS</a:t>
            </a:r>
          </a:p>
          <a:p>
            <a:pPr marL="8502015" marR="5080" algn="r">
              <a:lnSpc>
                <a:spcPct val="100000"/>
              </a:lnSpc>
            </a:pPr>
            <a:r>
              <a:rPr spc="-5" dirty="0"/>
              <a:t>DE</a:t>
            </a:r>
            <a:r>
              <a:rPr spc="-90" dirty="0"/>
              <a:t> </a:t>
            </a:r>
            <a:r>
              <a:rPr spc="-10" dirty="0"/>
              <a:t>GROUPES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6038" y="1558797"/>
            <a:ext cx="10556240" cy="451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co-facilitateurs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devrai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être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Niveau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IPC 2 </a:t>
            </a:r>
            <a:r>
              <a:rPr sz="1800" spc="-5" dirty="0">
                <a:latin typeface="Calibri"/>
                <a:cs typeface="Calibri"/>
              </a:rPr>
              <a:t>(L2),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candidats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Niveau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expérimentés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750">
              <a:latin typeface="Calibri"/>
              <a:cs typeface="Calibri"/>
            </a:endParaRPr>
          </a:p>
          <a:p>
            <a:pPr marL="355600" indent="-343535">
              <a:lnSpc>
                <a:spcPts val="205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Soutenir</a:t>
            </a:r>
            <a:r>
              <a:rPr sz="1800" spc="2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spc="2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préparation</a:t>
            </a:r>
            <a:r>
              <a:rPr sz="1800" spc="2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26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l'analyse</a:t>
            </a:r>
            <a:r>
              <a:rPr sz="1800" spc="2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IPC</a:t>
            </a:r>
            <a:r>
              <a:rPr sz="1800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(étapes</a:t>
            </a:r>
            <a:r>
              <a:rPr sz="1800" spc="2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1,</a:t>
            </a:r>
            <a:r>
              <a:rPr sz="1800" spc="2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2,</a:t>
            </a:r>
            <a:r>
              <a:rPr sz="1800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3)</a:t>
            </a:r>
            <a:r>
              <a:rPr sz="1800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avant</a:t>
            </a:r>
            <a:r>
              <a:rPr sz="1800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l'atelier</a:t>
            </a:r>
            <a:r>
              <a:rPr sz="1800" spc="2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IPC,</a:t>
            </a:r>
            <a:r>
              <a:rPr sz="1800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assister</a:t>
            </a:r>
            <a:r>
              <a:rPr sz="1800" b="1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b="1" spc="2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facilitateur</a:t>
            </a:r>
            <a:r>
              <a:rPr sz="1800" b="1" spc="22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principal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dans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phase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planification</a:t>
            </a:r>
            <a:r>
              <a:rPr sz="1800" spc="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préparation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participer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aux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réunions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organisées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en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sens.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Agir</a:t>
            </a:r>
            <a:r>
              <a:rPr sz="1800" b="1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comme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co-facilitateurs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petits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groupes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orienter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les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analystes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dans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le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petit</a:t>
            </a:r>
            <a:r>
              <a:rPr sz="1800" spc="39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groupe</a:t>
            </a:r>
            <a:r>
              <a:rPr sz="1800" spc="3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à</a:t>
            </a:r>
            <a:r>
              <a:rPr sz="1800" spc="409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travers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l'utilisation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du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cadre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analytique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IPC,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s'assurer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du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respect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protocoles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et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des</a:t>
            </a:r>
            <a:r>
              <a:rPr sz="1800" spc="40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paramètres</a:t>
            </a:r>
            <a:r>
              <a:rPr sz="1800" spc="3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analytiques, </a:t>
            </a:r>
            <a:r>
              <a:rPr sz="1800" spc="-39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référer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au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facilitateur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principal</a:t>
            </a:r>
            <a:r>
              <a:rPr sz="18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tout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problème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affectant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qualité</a:t>
            </a:r>
            <a:r>
              <a:rPr sz="1800" spc="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l'analyse.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co-facilitateurs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collectent,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centralisent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partagent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fiches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d’analyse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avec</a:t>
            </a:r>
            <a:r>
              <a:rPr sz="1800" spc="-5" dirty="0">
                <a:latin typeface="Calibri"/>
                <a:cs typeface="Calibri"/>
              </a:rPr>
              <a:t> 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facilitateur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principal.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co-facilitateurs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rapportent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au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facilitateur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 et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co-facilitateur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principaux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l'analyse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.</a:t>
            </a:r>
            <a:r>
              <a:rPr sz="1800" spc="39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Ils</a:t>
            </a:r>
            <a:r>
              <a:rPr sz="1800" spc="40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participent</a:t>
            </a:r>
            <a:r>
              <a:rPr sz="1800" spc="39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à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toutes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 réunions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coordination avant,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pendant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 après l'analyse pour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débriefer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sur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 processus et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qualité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l'analyse.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Ils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répondent</a:t>
            </a:r>
            <a:r>
              <a:rPr sz="1800" b="1" spc="-4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aux</a:t>
            </a:r>
            <a:r>
              <a:rPr sz="1800" b="1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objectifs</a:t>
            </a:r>
            <a:r>
              <a:rPr sz="1800" b="1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fixés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avec</a:t>
            </a:r>
            <a:r>
              <a:rPr sz="1800" b="1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b="1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libri"/>
                <a:cs typeface="Calibri"/>
              </a:rPr>
              <a:t>facilitateurs </a:t>
            </a:r>
            <a:r>
              <a:rPr sz="1800" b="1" spc="-5" dirty="0">
                <a:solidFill>
                  <a:srgbClr val="1F2023"/>
                </a:solidFill>
                <a:latin typeface="Calibri"/>
                <a:cs typeface="Calibri"/>
              </a:rPr>
              <a:t>principaux.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CFE72-61CC-EF48-CDA2-9A6431D29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0130" y="9855"/>
            <a:ext cx="2188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ROLE</a:t>
            </a:r>
            <a:r>
              <a:rPr sz="2800" spc="-40" dirty="0"/>
              <a:t> </a:t>
            </a:r>
            <a:r>
              <a:rPr sz="2800" spc="-15" dirty="0"/>
              <a:t>DES</a:t>
            </a:r>
            <a:r>
              <a:rPr sz="2800" spc="-35" dirty="0"/>
              <a:t> </a:t>
            </a:r>
            <a:r>
              <a:rPr sz="2800" spc="-10" dirty="0"/>
              <a:t>CCLE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02081" y="1363726"/>
            <a:ext cx="10119360" cy="460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1544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Lorsqu'il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affecté</a:t>
            </a:r>
            <a:r>
              <a:rPr sz="1800" b="1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analyse,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CCLE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agit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800" b="1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ligne avec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son</a:t>
            </a:r>
            <a:r>
              <a:rPr sz="1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niveau</a:t>
            </a:r>
            <a:r>
              <a:rPr sz="18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certification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Assurez-vous</a:t>
            </a:r>
            <a:r>
              <a:rPr sz="180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qu'ils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sont</a:t>
            </a:r>
            <a:r>
              <a:rPr sz="180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engagés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dès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phase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préparation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buSzPct val="122222"/>
              <a:buFont typeface="Times New Roman"/>
              <a:buChar char="•"/>
              <a:tabLst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Organiser </a:t>
            </a:r>
            <a:r>
              <a:rPr sz="1800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ou </a:t>
            </a:r>
            <a:r>
              <a:rPr sz="1800" dirty="0">
                <a:latin typeface="Calibri"/>
                <a:cs typeface="Calibri"/>
              </a:rPr>
              <a:t>deux </a:t>
            </a:r>
            <a:r>
              <a:rPr sz="1800" spc="-10" dirty="0">
                <a:latin typeface="Calibri"/>
                <a:cs typeface="Calibri"/>
              </a:rPr>
              <a:t>briefing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pour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expliquer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comment l'IPC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fonctionne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dans le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pays,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quel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est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 support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nécessaire,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ce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qui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est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attendu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quelles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sont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principales</a:t>
            </a:r>
            <a:r>
              <a:rPr sz="1800" spc="4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critiques</a:t>
            </a:r>
            <a:r>
              <a:rPr sz="1800" spc="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sensibilités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buSzPct val="122222"/>
              <a:buFont typeface="Times New Roman"/>
              <a:buChar char="•"/>
              <a:tabLst>
                <a:tab pos="356235" algn="l"/>
              </a:tabLst>
            </a:pP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Présenter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 CCLE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au GTT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à </a:t>
            </a:r>
            <a:r>
              <a:rPr sz="1800" spc="-65" dirty="0">
                <a:solidFill>
                  <a:srgbClr val="1F2023"/>
                </a:solidFill>
                <a:latin typeface="Calibri"/>
                <a:cs typeface="Calibri"/>
              </a:rPr>
              <a:t>l’AT/EA,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expliquer leur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rôle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à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tout le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monde /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offrir l'opportunité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se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présenter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-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n'oubliez pas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remercier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CCLE à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fin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l'analyse et laissez-le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prendre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parole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plénière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55600" marR="6985" indent="-343535" algn="just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5" dirty="0">
                <a:latin typeface="Calibri"/>
                <a:cs typeface="Calibri"/>
              </a:rPr>
              <a:t>Facilitateur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principal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doit </a:t>
            </a:r>
            <a:r>
              <a:rPr sz="1800" spc="-20" dirty="0">
                <a:latin typeface="Calibri"/>
                <a:cs typeface="Calibri"/>
              </a:rPr>
              <a:t>s’assurer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noter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contribution</a:t>
            </a:r>
            <a:r>
              <a:rPr sz="1800" spc="38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du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CCLE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 le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CCLE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note</a:t>
            </a:r>
            <a:r>
              <a:rPr sz="1800" spc="39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également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la 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façon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dont vous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l'avez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géré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(oui,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vous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êtes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noté</a:t>
            </a:r>
            <a:r>
              <a:rPr sz="1800" spc="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sur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la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façon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dont vous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travaillez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avec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eux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!!)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6985" indent="-343535" algn="just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présentiel)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Si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vous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êtes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un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CCLE,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assurez-vous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vous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adresser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à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plénière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partager 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brièvement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votre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expérience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et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les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points</a:t>
            </a:r>
            <a:r>
              <a:rPr sz="1800" dirty="0">
                <a:solidFill>
                  <a:srgbClr val="1F2023"/>
                </a:solidFill>
                <a:latin typeface="Calibri"/>
                <a:cs typeface="Calibri"/>
              </a:rPr>
              <a:t> à </a:t>
            </a:r>
            <a:r>
              <a:rPr sz="1800" spc="-10" dirty="0">
                <a:solidFill>
                  <a:srgbClr val="1F2023"/>
                </a:solidFill>
                <a:latin typeface="Calibri"/>
                <a:cs typeface="Calibri"/>
              </a:rPr>
              <a:t>retenir</a:t>
            </a:r>
            <a:r>
              <a:rPr sz="1800" spc="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pour</a:t>
            </a:r>
            <a:r>
              <a:rPr sz="1800" spc="1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l'IPC</a:t>
            </a:r>
            <a:r>
              <a:rPr sz="1800" spc="1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2023"/>
                </a:solidFill>
                <a:latin typeface="Calibri"/>
                <a:cs typeface="Calibri"/>
              </a:rPr>
              <a:t>dans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votre</a:t>
            </a:r>
            <a:r>
              <a:rPr sz="1800" spc="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2023"/>
                </a:solidFill>
                <a:latin typeface="Calibri"/>
                <a:cs typeface="Calibri"/>
              </a:rPr>
              <a:t>pays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973A4-2ACA-B53A-B285-4988AEA6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39" y="2535935"/>
            <a:ext cx="1986280" cy="2336800"/>
          </a:xfrm>
          <a:custGeom>
            <a:avLst/>
            <a:gdLst/>
            <a:ahLst/>
            <a:cxnLst/>
            <a:rect l="l" t="t" r="r" b="b"/>
            <a:pathLst>
              <a:path w="1986279" h="2336800">
                <a:moveTo>
                  <a:pt x="1787143" y="0"/>
                </a:moveTo>
                <a:lnTo>
                  <a:pt x="198628" y="0"/>
                </a:lnTo>
                <a:lnTo>
                  <a:pt x="153075" y="5244"/>
                </a:lnTo>
                <a:lnTo>
                  <a:pt x="111263" y="20183"/>
                </a:lnTo>
                <a:lnTo>
                  <a:pt x="74384" y="43627"/>
                </a:lnTo>
                <a:lnTo>
                  <a:pt x="43627" y="74384"/>
                </a:lnTo>
                <a:lnTo>
                  <a:pt x="20183" y="111263"/>
                </a:lnTo>
                <a:lnTo>
                  <a:pt x="5244" y="153075"/>
                </a:lnTo>
                <a:lnTo>
                  <a:pt x="0" y="198627"/>
                </a:lnTo>
                <a:lnTo>
                  <a:pt x="0" y="2137664"/>
                </a:lnTo>
                <a:lnTo>
                  <a:pt x="5244" y="2183216"/>
                </a:lnTo>
                <a:lnTo>
                  <a:pt x="20183" y="2225028"/>
                </a:lnTo>
                <a:lnTo>
                  <a:pt x="43627" y="2261907"/>
                </a:lnTo>
                <a:lnTo>
                  <a:pt x="74384" y="2292664"/>
                </a:lnTo>
                <a:lnTo>
                  <a:pt x="111263" y="2316108"/>
                </a:lnTo>
                <a:lnTo>
                  <a:pt x="153075" y="2331047"/>
                </a:lnTo>
                <a:lnTo>
                  <a:pt x="198628" y="2336291"/>
                </a:lnTo>
                <a:lnTo>
                  <a:pt x="1787143" y="2336291"/>
                </a:lnTo>
                <a:lnTo>
                  <a:pt x="1832696" y="2331047"/>
                </a:lnTo>
                <a:lnTo>
                  <a:pt x="1874508" y="2316108"/>
                </a:lnTo>
                <a:lnTo>
                  <a:pt x="1911387" y="2292664"/>
                </a:lnTo>
                <a:lnTo>
                  <a:pt x="1942144" y="2261907"/>
                </a:lnTo>
                <a:lnTo>
                  <a:pt x="1965588" y="2225028"/>
                </a:lnTo>
                <a:lnTo>
                  <a:pt x="1980527" y="2183216"/>
                </a:lnTo>
                <a:lnTo>
                  <a:pt x="1985772" y="2137664"/>
                </a:lnTo>
                <a:lnTo>
                  <a:pt x="1985772" y="198627"/>
                </a:lnTo>
                <a:lnTo>
                  <a:pt x="1980527" y="153075"/>
                </a:lnTo>
                <a:lnTo>
                  <a:pt x="1965588" y="111263"/>
                </a:lnTo>
                <a:lnTo>
                  <a:pt x="1942144" y="74384"/>
                </a:lnTo>
                <a:lnTo>
                  <a:pt x="1911387" y="43627"/>
                </a:lnTo>
                <a:lnTo>
                  <a:pt x="1874508" y="20183"/>
                </a:lnTo>
                <a:lnTo>
                  <a:pt x="1832696" y="5244"/>
                </a:lnTo>
                <a:lnTo>
                  <a:pt x="1787143" y="0"/>
                </a:lnTo>
                <a:close/>
              </a:path>
            </a:pathLst>
          </a:custGeom>
          <a:solidFill>
            <a:srgbClr val="DAE2F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4347" y="2675635"/>
            <a:ext cx="1632585" cy="21348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224790" indent="-114300">
              <a:lnSpc>
                <a:spcPts val="1320"/>
              </a:lnSpc>
              <a:spcBef>
                <a:spcPts val="24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Développer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calendrier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annuel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l'IPC.</a:t>
            </a:r>
            <a:endParaRPr sz="1200">
              <a:latin typeface="Calibri"/>
              <a:cs typeface="Calibri"/>
            </a:endParaRPr>
          </a:p>
          <a:p>
            <a:pPr marL="127000" marR="5080" indent="-114300">
              <a:lnSpc>
                <a:spcPct val="91700"/>
              </a:lnSpc>
              <a:spcBef>
                <a:spcPts val="19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Définir l'unité d'analyse,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couverture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géographique </a:t>
            </a:r>
            <a:r>
              <a:rPr sz="1200" spc="-10" dirty="0">
                <a:latin typeface="Calibri"/>
                <a:cs typeface="Calibri"/>
              </a:rPr>
              <a:t>et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période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validité.</a:t>
            </a:r>
            <a:endParaRPr sz="1200">
              <a:latin typeface="Calibri"/>
              <a:cs typeface="Calibri"/>
            </a:endParaRPr>
          </a:p>
          <a:p>
            <a:pPr marL="127000" marR="62865" indent="-114300">
              <a:lnSpc>
                <a:spcPts val="1320"/>
              </a:lnSpc>
              <a:spcBef>
                <a:spcPts val="24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Identifier les besoins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financiers et </a:t>
            </a:r>
            <a:r>
              <a:rPr sz="1200" dirty="0">
                <a:latin typeface="Calibri"/>
                <a:cs typeface="Calibri"/>
              </a:rPr>
              <a:t>les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essou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les.</a:t>
            </a:r>
            <a:endParaRPr sz="1200">
              <a:latin typeface="Calibri"/>
              <a:cs typeface="Calibri"/>
            </a:endParaRPr>
          </a:p>
          <a:p>
            <a:pPr marL="127000" marR="42545" indent="-114300">
              <a:lnSpc>
                <a:spcPts val="1320"/>
              </a:lnSpc>
              <a:spcBef>
                <a:spcPts val="21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Planifier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activités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communication.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3889" y="4711191"/>
            <a:ext cx="1595120" cy="1610995"/>
            <a:chOff x="1913889" y="4711191"/>
            <a:chExt cx="1595120" cy="1610995"/>
          </a:xfrm>
        </p:grpSpPr>
        <p:sp>
          <p:nvSpPr>
            <p:cNvPr id="5" name="object 5"/>
            <p:cNvSpPr/>
            <p:nvPr/>
          </p:nvSpPr>
          <p:spPr>
            <a:xfrm>
              <a:off x="2363088" y="4711191"/>
              <a:ext cx="1145540" cy="1610995"/>
            </a:xfrm>
            <a:custGeom>
              <a:avLst/>
              <a:gdLst/>
              <a:ahLst/>
              <a:cxnLst/>
              <a:rect l="l" t="t" r="r" b="b"/>
              <a:pathLst>
                <a:path w="1145539" h="1610995">
                  <a:moveTo>
                    <a:pt x="134112" y="0"/>
                  </a:moveTo>
                  <a:lnTo>
                    <a:pt x="109590" y="47121"/>
                  </a:lnTo>
                  <a:lnTo>
                    <a:pt x="87477" y="95233"/>
                  </a:lnTo>
                  <a:lnTo>
                    <a:pt x="67795" y="144243"/>
                  </a:lnTo>
                  <a:lnTo>
                    <a:pt x="50566" y="194058"/>
                  </a:lnTo>
                  <a:lnTo>
                    <a:pt x="35813" y="244586"/>
                  </a:lnTo>
                  <a:lnTo>
                    <a:pt x="23561" y="295735"/>
                  </a:lnTo>
                  <a:lnTo>
                    <a:pt x="13830" y="347413"/>
                  </a:lnTo>
                  <a:lnTo>
                    <a:pt x="6644" y="399527"/>
                  </a:lnTo>
                  <a:lnTo>
                    <a:pt x="2026" y="451986"/>
                  </a:lnTo>
                  <a:lnTo>
                    <a:pt x="0" y="504697"/>
                  </a:lnTo>
                  <a:lnTo>
                    <a:pt x="417" y="552681"/>
                  </a:lnTo>
                  <a:lnTo>
                    <a:pt x="2939" y="600129"/>
                  </a:lnTo>
                  <a:lnTo>
                    <a:pt x="7520" y="646997"/>
                  </a:lnTo>
                  <a:lnTo>
                    <a:pt x="14117" y="693242"/>
                  </a:lnTo>
                  <a:lnTo>
                    <a:pt x="22687" y="738820"/>
                  </a:lnTo>
                  <a:lnTo>
                    <a:pt x="33186" y="783687"/>
                  </a:lnTo>
                  <a:lnTo>
                    <a:pt x="45569" y="827800"/>
                  </a:lnTo>
                  <a:lnTo>
                    <a:pt x="59794" y="871113"/>
                  </a:lnTo>
                  <a:lnTo>
                    <a:pt x="75816" y="913585"/>
                  </a:lnTo>
                  <a:lnTo>
                    <a:pt x="93591" y="955170"/>
                  </a:lnTo>
                  <a:lnTo>
                    <a:pt x="113077" y="995825"/>
                  </a:lnTo>
                  <a:lnTo>
                    <a:pt x="134229" y="1035506"/>
                  </a:lnTo>
                  <a:lnTo>
                    <a:pt x="157003" y="1074170"/>
                  </a:lnTo>
                  <a:lnTo>
                    <a:pt x="181356" y="1111772"/>
                  </a:lnTo>
                  <a:lnTo>
                    <a:pt x="207244" y="1148269"/>
                  </a:lnTo>
                  <a:lnTo>
                    <a:pt x="234623" y="1183617"/>
                  </a:lnTo>
                  <a:lnTo>
                    <a:pt x="263450" y="1217772"/>
                  </a:lnTo>
                  <a:lnTo>
                    <a:pt x="293680" y="1250690"/>
                  </a:lnTo>
                  <a:lnTo>
                    <a:pt x="325270" y="1282328"/>
                  </a:lnTo>
                  <a:lnTo>
                    <a:pt x="358177" y="1312641"/>
                  </a:lnTo>
                  <a:lnTo>
                    <a:pt x="392356" y="1341586"/>
                  </a:lnTo>
                  <a:lnTo>
                    <a:pt x="427764" y="1369120"/>
                  </a:lnTo>
                  <a:lnTo>
                    <a:pt x="464356" y="1395197"/>
                  </a:lnTo>
                  <a:lnTo>
                    <a:pt x="502090" y="1419774"/>
                  </a:lnTo>
                  <a:lnTo>
                    <a:pt x="540922" y="1442808"/>
                  </a:lnTo>
                  <a:lnTo>
                    <a:pt x="580807" y="1464255"/>
                  </a:lnTo>
                  <a:lnTo>
                    <a:pt x="621702" y="1484071"/>
                  </a:lnTo>
                  <a:lnTo>
                    <a:pt x="663563" y="1502212"/>
                  </a:lnTo>
                  <a:lnTo>
                    <a:pt x="706347" y="1518634"/>
                  </a:lnTo>
                  <a:lnTo>
                    <a:pt x="750010" y="1533293"/>
                  </a:lnTo>
                  <a:lnTo>
                    <a:pt x="794507" y="1546146"/>
                  </a:lnTo>
                  <a:lnTo>
                    <a:pt x="839796" y="1557149"/>
                  </a:lnTo>
                  <a:lnTo>
                    <a:pt x="885833" y="1566258"/>
                  </a:lnTo>
                  <a:lnTo>
                    <a:pt x="932573" y="1573429"/>
                  </a:lnTo>
                  <a:lnTo>
                    <a:pt x="979973" y="1578618"/>
                  </a:lnTo>
                  <a:lnTo>
                    <a:pt x="1027990" y="1581782"/>
                  </a:lnTo>
                  <a:lnTo>
                    <a:pt x="1076578" y="1582877"/>
                  </a:lnTo>
                  <a:lnTo>
                    <a:pt x="1077976" y="1610855"/>
                  </a:lnTo>
                  <a:lnTo>
                    <a:pt x="1145413" y="1559725"/>
                  </a:lnTo>
                  <a:lnTo>
                    <a:pt x="1072896" y="1512823"/>
                  </a:lnTo>
                  <a:lnTo>
                    <a:pt x="1074420" y="1540802"/>
                  </a:lnTo>
                  <a:lnTo>
                    <a:pt x="1023289" y="1539419"/>
                  </a:lnTo>
                  <a:lnTo>
                    <a:pt x="972444" y="1535591"/>
                  </a:lnTo>
                  <a:lnTo>
                    <a:pt x="921972" y="1529339"/>
                  </a:lnTo>
                  <a:lnTo>
                    <a:pt x="871961" y="1520685"/>
                  </a:lnTo>
                  <a:lnTo>
                    <a:pt x="822499" y="1509650"/>
                  </a:lnTo>
                  <a:lnTo>
                    <a:pt x="773673" y="1496257"/>
                  </a:lnTo>
                  <a:lnTo>
                    <a:pt x="725571" y="1480526"/>
                  </a:lnTo>
                  <a:lnTo>
                    <a:pt x="678281" y="1462480"/>
                  </a:lnTo>
                  <a:lnTo>
                    <a:pt x="631890" y="1442141"/>
                  </a:lnTo>
                  <a:lnTo>
                    <a:pt x="586486" y="1419529"/>
                  </a:lnTo>
                  <a:lnTo>
                    <a:pt x="544901" y="1396336"/>
                  </a:lnTo>
                  <a:lnTo>
                    <a:pt x="504827" y="1371546"/>
                  </a:lnTo>
                  <a:lnTo>
                    <a:pt x="466280" y="1345220"/>
                  </a:lnTo>
                  <a:lnTo>
                    <a:pt x="429281" y="1317421"/>
                  </a:lnTo>
                  <a:lnTo>
                    <a:pt x="393846" y="1288211"/>
                  </a:lnTo>
                  <a:lnTo>
                    <a:pt x="359994" y="1257650"/>
                  </a:lnTo>
                  <a:lnTo>
                    <a:pt x="327744" y="1225802"/>
                  </a:lnTo>
                  <a:lnTo>
                    <a:pt x="297113" y="1192727"/>
                  </a:lnTo>
                  <a:lnTo>
                    <a:pt x="268120" y="1158487"/>
                  </a:lnTo>
                  <a:lnTo>
                    <a:pt x="240784" y="1123145"/>
                  </a:lnTo>
                  <a:lnTo>
                    <a:pt x="215122" y="1086762"/>
                  </a:lnTo>
                  <a:lnTo>
                    <a:pt x="191153" y="1049400"/>
                  </a:lnTo>
                  <a:lnTo>
                    <a:pt x="168896" y="1011120"/>
                  </a:lnTo>
                  <a:lnTo>
                    <a:pt x="148367" y="971984"/>
                  </a:lnTo>
                  <a:lnTo>
                    <a:pt x="129587" y="932055"/>
                  </a:lnTo>
                  <a:lnTo>
                    <a:pt x="112572" y="891393"/>
                  </a:lnTo>
                  <a:lnTo>
                    <a:pt x="97342" y="850062"/>
                  </a:lnTo>
                  <a:lnTo>
                    <a:pt x="83915" y="808121"/>
                  </a:lnTo>
                  <a:lnTo>
                    <a:pt x="72308" y="765634"/>
                  </a:lnTo>
                  <a:lnTo>
                    <a:pt x="62541" y="722662"/>
                  </a:lnTo>
                  <a:lnTo>
                    <a:pt x="54631" y="679266"/>
                  </a:lnTo>
                  <a:lnTo>
                    <a:pt x="48597" y="635510"/>
                  </a:lnTo>
                  <a:lnTo>
                    <a:pt x="44457" y="591453"/>
                  </a:lnTo>
                  <a:lnTo>
                    <a:pt x="42229" y="547159"/>
                  </a:lnTo>
                  <a:lnTo>
                    <a:pt x="41932" y="502688"/>
                  </a:lnTo>
                  <a:lnTo>
                    <a:pt x="43584" y="458103"/>
                  </a:lnTo>
                  <a:lnTo>
                    <a:pt x="47204" y="413466"/>
                  </a:lnTo>
                  <a:lnTo>
                    <a:pt x="52809" y="368838"/>
                  </a:lnTo>
                  <a:lnTo>
                    <a:pt x="60417" y="324281"/>
                  </a:lnTo>
                  <a:lnTo>
                    <a:pt x="70048" y="279856"/>
                  </a:lnTo>
                  <a:lnTo>
                    <a:pt x="81720" y="235626"/>
                  </a:lnTo>
                  <a:lnTo>
                    <a:pt x="95449" y="191653"/>
                  </a:lnTo>
                  <a:lnTo>
                    <a:pt x="111256" y="147997"/>
                  </a:lnTo>
                  <a:lnTo>
                    <a:pt x="129159" y="104722"/>
                  </a:lnTo>
                  <a:lnTo>
                    <a:pt x="149175" y="61888"/>
                  </a:lnTo>
                  <a:lnTo>
                    <a:pt x="171323" y="19557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9" y="4840223"/>
              <a:ext cx="1350645" cy="492759"/>
            </a:xfrm>
            <a:custGeom>
              <a:avLst/>
              <a:gdLst/>
              <a:ahLst/>
              <a:cxnLst/>
              <a:rect l="l" t="t" r="r" b="b"/>
              <a:pathLst>
                <a:path w="1350645" h="492760">
                  <a:moveTo>
                    <a:pt x="1300988" y="0"/>
                  </a:moveTo>
                  <a:lnTo>
                    <a:pt x="49276" y="0"/>
                  </a:lnTo>
                  <a:lnTo>
                    <a:pt x="30110" y="3877"/>
                  </a:lnTo>
                  <a:lnTo>
                    <a:pt x="14446" y="14446"/>
                  </a:lnTo>
                  <a:lnTo>
                    <a:pt x="3877" y="30110"/>
                  </a:lnTo>
                  <a:lnTo>
                    <a:pt x="0" y="49275"/>
                  </a:lnTo>
                  <a:lnTo>
                    <a:pt x="0" y="442975"/>
                  </a:lnTo>
                  <a:lnTo>
                    <a:pt x="3877" y="462141"/>
                  </a:lnTo>
                  <a:lnTo>
                    <a:pt x="14446" y="477805"/>
                  </a:lnTo>
                  <a:lnTo>
                    <a:pt x="30110" y="488374"/>
                  </a:lnTo>
                  <a:lnTo>
                    <a:pt x="49276" y="492251"/>
                  </a:lnTo>
                  <a:lnTo>
                    <a:pt x="1300988" y="492251"/>
                  </a:lnTo>
                  <a:lnTo>
                    <a:pt x="1320153" y="488374"/>
                  </a:lnTo>
                  <a:lnTo>
                    <a:pt x="1335817" y="477805"/>
                  </a:lnTo>
                  <a:lnTo>
                    <a:pt x="1346386" y="462141"/>
                  </a:lnTo>
                  <a:lnTo>
                    <a:pt x="1350264" y="442975"/>
                  </a:lnTo>
                  <a:lnTo>
                    <a:pt x="1350264" y="49275"/>
                  </a:lnTo>
                  <a:lnTo>
                    <a:pt x="1346386" y="30110"/>
                  </a:lnTo>
                  <a:lnTo>
                    <a:pt x="1335817" y="14446"/>
                  </a:lnTo>
                  <a:lnTo>
                    <a:pt x="1320153" y="3877"/>
                  </a:lnTo>
                  <a:lnTo>
                    <a:pt x="130098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0239" y="4840223"/>
              <a:ext cx="1350645" cy="492759"/>
            </a:xfrm>
            <a:custGeom>
              <a:avLst/>
              <a:gdLst/>
              <a:ahLst/>
              <a:cxnLst/>
              <a:rect l="l" t="t" r="r" b="b"/>
              <a:pathLst>
                <a:path w="1350645" h="492760">
                  <a:moveTo>
                    <a:pt x="0" y="49275"/>
                  </a:moveTo>
                  <a:lnTo>
                    <a:pt x="3877" y="30110"/>
                  </a:lnTo>
                  <a:lnTo>
                    <a:pt x="14446" y="14446"/>
                  </a:lnTo>
                  <a:lnTo>
                    <a:pt x="30110" y="3877"/>
                  </a:lnTo>
                  <a:lnTo>
                    <a:pt x="49276" y="0"/>
                  </a:lnTo>
                  <a:lnTo>
                    <a:pt x="1300988" y="0"/>
                  </a:lnTo>
                  <a:lnTo>
                    <a:pt x="1320153" y="3877"/>
                  </a:lnTo>
                  <a:lnTo>
                    <a:pt x="1335817" y="14446"/>
                  </a:lnTo>
                  <a:lnTo>
                    <a:pt x="1346386" y="30110"/>
                  </a:lnTo>
                  <a:lnTo>
                    <a:pt x="1350264" y="49275"/>
                  </a:lnTo>
                  <a:lnTo>
                    <a:pt x="1350264" y="442975"/>
                  </a:lnTo>
                  <a:lnTo>
                    <a:pt x="1346386" y="462141"/>
                  </a:lnTo>
                  <a:lnTo>
                    <a:pt x="1335817" y="477805"/>
                  </a:lnTo>
                  <a:lnTo>
                    <a:pt x="1320153" y="488374"/>
                  </a:lnTo>
                  <a:lnTo>
                    <a:pt x="1300988" y="492251"/>
                  </a:lnTo>
                  <a:lnTo>
                    <a:pt x="49276" y="492251"/>
                  </a:lnTo>
                  <a:lnTo>
                    <a:pt x="30110" y="488374"/>
                  </a:lnTo>
                  <a:lnTo>
                    <a:pt x="14446" y="477805"/>
                  </a:lnTo>
                  <a:lnTo>
                    <a:pt x="3877" y="462141"/>
                  </a:lnTo>
                  <a:lnTo>
                    <a:pt x="0" y="442975"/>
                  </a:lnTo>
                  <a:lnTo>
                    <a:pt x="0" y="492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50491" y="4929885"/>
            <a:ext cx="889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PLANIFIER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2152" y="1769364"/>
            <a:ext cx="2520950" cy="4596765"/>
          </a:xfrm>
          <a:custGeom>
            <a:avLst/>
            <a:gdLst/>
            <a:ahLst/>
            <a:cxnLst/>
            <a:rect l="l" t="t" r="r" b="b"/>
            <a:pathLst>
              <a:path w="2520950" h="4596765">
                <a:moveTo>
                  <a:pt x="2268601" y="0"/>
                </a:moveTo>
                <a:lnTo>
                  <a:pt x="252095" y="0"/>
                </a:lnTo>
                <a:lnTo>
                  <a:pt x="206790" y="4062"/>
                </a:lnTo>
                <a:lnTo>
                  <a:pt x="164145" y="15775"/>
                </a:lnTo>
                <a:lnTo>
                  <a:pt x="124873" y="34426"/>
                </a:lnTo>
                <a:lnTo>
                  <a:pt x="89688" y="59301"/>
                </a:lnTo>
                <a:lnTo>
                  <a:pt x="59301" y="89688"/>
                </a:lnTo>
                <a:lnTo>
                  <a:pt x="34426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4344314"/>
                </a:lnTo>
                <a:lnTo>
                  <a:pt x="4062" y="4389625"/>
                </a:lnTo>
                <a:lnTo>
                  <a:pt x="15775" y="4432270"/>
                </a:lnTo>
                <a:lnTo>
                  <a:pt x="34426" y="4471540"/>
                </a:lnTo>
                <a:lnTo>
                  <a:pt x="59301" y="4506720"/>
                </a:lnTo>
                <a:lnTo>
                  <a:pt x="89688" y="4537101"/>
                </a:lnTo>
                <a:lnTo>
                  <a:pt x="124873" y="4561969"/>
                </a:lnTo>
                <a:lnTo>
                  <a:pt x="164145" y="4580614"/>
                </a:lnTo>
                <a:lnTo>
                  <a:pt x="206790" y="4592322"/>
                </a:lnTo>
                <a:lnTo>
                  <a:pt x="252095" y="4596384"/>
                </a:lnTo>
                <a:lnTo>
                  <a:pt x="2268601" y="4596384"/>
                </a:lnTo>
                <a:lnTo>
                  <a:pt x="2313905" y="4592322"/>
                </a:lnTo>
                <a:lnTo>
                  <a:pt x="2356550" y="4580614"/>
                </a:lnTo>
                <a:lnTo>
                  <a:pt x="2395822" y="4561969"/>
                </a:lnTo>
                <a:lnTo>
                  <a:pt x="2431007" y="4537101"/>
                </a:lnTo>
                <a:lnTo>
                  <a:pt x="2461394" y="4506720"/>
                </a:lnTo>
                <a:lnTo>
                  <a:pt x="2486269" y="4471540"/>
                </a:lnTo>
                <a:lnTo>
                  <a:pt x="2504920" y="4432270"/>
                </a:lnTo>
                <a:lnTo>
                  <a:pt x="2516633" y="4389625"/>
                </a:lnTo>
                <a:lnTo>
                  <a:pt x="2520696" y="4344314"/>
                </a:lnTo>
                <a:lnTo>
                  <a:pt x="2520696" y="252095"/>
                </a:lnTo>
                <a:lnTo>
                  <a:pt x="2516633" y="206790"/>
                </a:lnTo>
                <a:lnTo>
                  <a:pt x="2504920" y="164145"/>
                </a:lnTo>
                <a:lnTo>
                  <a:pt x="2486269" y="124873"/>
                </a:lnTo>
                <a:lnTo>
                  <a:pt x="2461394" y="89688"/>
                </a:lnTo>
                <a:lnTo>
                  <a:pt x="2431007" y="59301"/>
                </a:lnTo>
                <a:lnTo>
                  <a:pt x="2395822" y="34426"/>
                </a:lnTo>
                <a:lnTo>
                  <a:pt x="2356550" y="15775"/>
                </a:lnTo>
                <a:lnTo>
                  <a:pt x="2313905" y="4062"/>
                </a:lnTo>
                <a:lnTo>
                  <a:pt x="2268601" y="0"/>
                </a:lnTo>
                <a:close/>
              </a:path>
            </a:pathLst>
          </a:custGeom>
          <a:solidFill>
            <a:srgbClr val="DAE2F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8207" y="2913379"/>
            <a:ext cx="2075814" cy="32238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83185" indent="-114300">
              <a:lnSpc>
                <a:spcPts val="1320"/>
              </a:lnSpc>
              <a:spcBef>
                <a:spcPts val="24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Veiller </a:t>
            </a:r>
            <a:r>
              <a:rPr sz="1200" dirty="0">
                <a:latin typeface="Calibri"/>
                <a:cs typeface="Calibri"/>
              </a:rPr>
              <a:t>à </a:t>
            </a:r>
            <a:r>
              <a:rPr sz="1200" spc="-5" dirty="0">
                <a:latin typeface="Calibri"/>
                <a:cs typeface="Calibri"/>
              </a:rPr>
              <a:t>ce </a:t>
            </a:r>
            <a:r>
              <a:rPr sz="1200" dirty="0">
                <a:latin typeface="Calibri"/>
                <a:cs typeface="Calibri"/>
              </a:rPr>
              <a:t>que les </a:t>
            </a:r>
            <a:r>
              <a:rPr sz="1200" spc="-5" dirty="0">
                <a:latin typeface="Calibri"/>
                <a:cs typeface="Calibri"/>
              </a:rPr>
              <a:t>analystes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aient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formation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adéquate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</a:t>
            </a:r>
            <a:r>
              <a:rPr sz="1200" dirty="0">
                <a:latin typeface="Calibri"/>
                <a:cs typeface="Calibri"/>
              </a:rPr>
              <a:t>demander un </a:t>
            </a:r>
            <a:r>
              <a:rPr sz="1200" spc="-5" dirty="0">
                <a:latin typeface="Calibri"/>
                <a:cs typeface="Calibri"/>
              </a:rPr>
              <a:t>soutien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extérieur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besoin.</a:t>
            </a:r>
            <a:endParaRPr sz="1200">
              <a:latin typeface="Calibri"/>
              <a:cs typeface="Calibri"/>
            </a:endParaRPr>
          </a:p>
          <a:p>
            <a:pPr marL="127000" marR="366395" indent="-114300">
              <a:lnSpc>
                <a:spcPts val="1320"/>
              </a:lnSpc>
              <a:spcBef>
                <a:spcPts val="22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Prendre </a:t>
            </a:r>
            <a:r>
              <a:rPr sz="1200" dirty="0">
                <a:latin typeface="Calibri"/>
                <a:cs typeface="Calibri"/>
              </a:rPr>
              <a:t>les </a:t>
            </a:r>
            <a:r>
              <a:rPr sz="1200" spc="-5" dirty="0">
                <a:latin typeface="Calibri"/>
                <a:cs typeface="Calibri"/>
              </a:rPr>
              <a:t>dispositions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logistiques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financières.</a:t>
            </a:r>
            <a:endParaRPr sz="1200">
              <a:latin typeface="Calibri"/>
              <a:cs typeface="Calibri"/>
            </a:endParaRPr>
          </a:p>
          <a:p>
            <a:pPr marL="127000" marR="34925" indent="-114300">
              <a:lnSpc>
                <a:spcPts val="1320"/>
              </a:lnSpc>
              <a:spcBef>
                <a:spcPts val="21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Informer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acteurs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concernés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10" dirty="0">
                <a:latin typeface="Calibri"/>
                <a:cs typeface="Calibri"/>
              </a:rPr>
              <a:t> processus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 les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dates.</a:t>
            </a:r>
            <a:endParaRPr sz="1200">
              <a:latin typeface="Calibri"/>
              <a:cs typeface="Calibri"/>
            </a:endParaRPr>
          </a:p>
          <a:p>
            <a:pPr marL="127000" marR="73025" indent="-114300" algn="just">
              <a:lnSpc>
                <a:spcPts val="1320"/>
              </a:lnSpc>
              <a:spcBef>
                <a:spcPts val="219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Confirmer l'unité d'analyse,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couverture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géographique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période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validité.</a:t>
            </a:r>
            <a:endParaRPr sz="1200">
              <a:latin typeface="Calibri"/>
              <a:cs typeface="Calibri"/>
            </a:endParaRPr>
          </a:p>
          <a:p>
            <a:pPr marL="127000" marR="5080" indent="-114300">
              <a:lnSpc>
                <a:spcPts val="1320"/>
              </a:lnSpc>
              <a:spcBef>
                <a:spcPts val="21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Identifier, </a:t>
            </a:r>
            <a:r>
              <a:rPr sz="1200" spc="-15" dirty="0">
                <a:latin typeface="Calibri"/>
                <a:cs typeface="Calibri"/>
              </a:rPr>
              <a:t>rassembler,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réanalyser,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évaluer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organiser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preuves.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7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Préparer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 </a:t>
            </a:r>
            <a:r>
              <a:rPr sz="1200" spc="-5" dirty="0">
                <a:latin typeface="Calibri"/>
                <a:cs typeface="Calibri"/>
              </a:rPr>
              <a:t>fiches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d'analyse.</a:t>
            </a:r>
            <a:endParaRPr sz="1200">
              <a:latin typeface="Calibri"/>
              <a:cs typeface="Calibri"/>
            </a:endParaRPr>
          </a:p>
          <a:p>
            <a:pPr marL="127000" marR="42037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Préparer </a:t>
            </a:r>
            <a:r>
              <a:rPr sz="1200" dirty="0">
                <a:latin typeface="Calibri"/>
                <a:cs typeface="Calibri"/>
              </a:rPr>
              <a:t>les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é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é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/</a:t>
            </a:r>
            <a:r>
              <a:rPr sz="1200" dirty="0">
                <a:latin typeface="Calibri"/>
                <a:cs typeface="Calibri"/>
              </a:rPr>
              <a:t>activi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és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 </a:t>
            </a:r>
            <a:r>
              <a:rPr sz="1200" spc="-5" dirty="0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37890" y="725391"/>
            <a:ext cx="3870960" cy="1962150"/>
            <a:chOff x="3437890" y="725391"/>
            <a:chExt cx="3870960" cy="1962150"/>
          </a:xfrm>
        </p:grpSpPr>
        <p:sp>
          <p:nvSpPr>
            <p:cNvPr id="12" name="object 12"/>
            <p:cNvSpPr/>
            <p:nvPr/>
          </p:nvSpPr>
          <p:spPr>
            <a:xfrm>
              <a:off x="4038473" y="725391"/>
              <a:ext cx="3270250" cy="1524635"/>
            </a:xfrm>
            <a:custGeom>
              <a:avLst/>
              <a:gdLst/>
              <a:ahLst/>
              <a:cxnLst/>
              <a:rect l="l" t="t" r="r" b="b"/>
              <a:pathLst>
                <a:path w="3270250" h="1524635">
                  <a:moveTo>
                    <a:pt x="1640102" y="0"/>
                  </a:moveTo>
                  <a:lnTo>
                    <a:pt x="1596678" y="353"/>
                  </a:lnTo>
                  <a:lnTo>
                    <a:pt x="1553482" y="1914"/>
                  </a:lnTo>
                  <a:lnTo>
                    <a:pt x="1510532" y="4674"/>
                  </a:lnTo>
                  <a:lnTo>
                    <a:pt x="1467840" y="8621"/>
                  </a:lnTo>
                  <a:lnTo>
                    <a:pt x="1425424" y="13747"/>
                  </a:lnTo>
                  <a:lnTo>
                    <a:pt x="1383297" y="20042"/>
                  </a:lnTo>
                  <a:lnTo>
                    <a:pt x="1341475" y="27496"/>
                  </a:lnTo>
                  <a:lnTo>
                    <a:pt x="1299974" y="36101"/>
                  </a:lnTo>
                  <a:lnTo>
                    <a:pt x="1258809" y="45846"/>
                  </a:lnTo>
                  <a:lnTo>
                    <a:pt x="1217994" y="56721"/>
                  </a:lnTo>
                  <a:lnTo>
                    <a:pt x="1177545" y="68718"/>
                  </a:lnTo>
                  <a:lnTo>
                    <a:pt x="1137477" y="81827"/>
                  </a:lnTo>
                  <a:lnTo>
                    <a:pt x="1097805" y="96037"/>
                  </a:lnTo>
                  <a:lnTo>
                    <a:pt x="1058545" y="111340"/>
                  </a:lnTo>
                  <a:lnTo>
                    <a:pt x="1019712" y="127726"/>
                  </a:lnTo>
                  <a:lnTo>
                    <a:pt x="981320" y="145185"/>
                  </a:lnTo>
                  <a:lnTo>
                    <a:pt x="943386" y="163708"/>
                  </a:lnTo>
                  <a:lnTo>
                    <a:pt x="905924" y="183285"/>
                  </a:lnTo>
                  <a:lnTo>
                    <a:pt x="868949" y="203906"/>
                  </a:lnTo>
                  <a:lnTo>
                    <a:pt x="832477" y="225563"/>
                  </a:lnTo>
                  <a:lnTo>
                    <a:pt x="796523" y="248244"/>
                  </a:lnTo>
                  <a:lnTo>
                    <a:pt x="761102" y="271942"/>
                  </a:lnTo>
                  <a:lnTo>
                    <a:pt x="726229" y="296646"/>
                  </a:lnTo>
                  <a:lnTo>
                    <a:pt x="691920" y="322347"/>
                  </a:lnTo>
                  <a:lnTo>
                    <a:pt x="658189" y="349034"/>
                  </a:lnTo>
                  <a:lnTo>
                    <a:pt x="625052" y="376700"/>
                  </a:lnTo>
                  <a:lnTo>
                    <a:pt x="592524" y="405333"/>
                  </a:lnTo>
                  <a:lnTo>
                    <a:pt x="560621" y="434924"/>
                  </a:lnTo>
                  <a:lnTo>
                    <a:pt x="529357" y="465465"/>
                  </a:lnTo>
                  <a:lnTo>
                    <a:pt x="498747" y="496944"/>
                  </a:lnTo>
                  <a:lnTo>
                    <a:pt x="468807" y="529353"/>
                  </a:lnTo>
                  <a:lnTo>
                    <a:pt x="439552" y="562682"/>
                  </a:lnTo>
                  <a:lnTo>
                    <a:pt x="410997" y="596922"/>
                  </a:lnTo>
                  <a:lnTo>
                    <a:pt x="383158" y="632062"/>
                  </a:lnTo>
                  <a:lnTo>
                    <a:pt x="356049" y="668094"/>
                  </a:lnTo>
                  <a:lnTo>
                    <a:pt x="329686" y="705007"/>
                  </a:lnTo>
                  <a:lnTo>
                    <a:pt x="304084" y="742793"/>
                  </a:lnTo>
                  <a:lnTo>
                    <a:pt x="279259" y="781441"/>
                  </a:lnTo>
                  <a:lnTo>
                    <a:pt x="255224" y="820942"/>
                  </a:lnTo>
                  <a:lnTo>
                    <a:pt x="231996" y="861286"/>
                  </a:lnTo>
                  <a:lnTo>
                    <a:pt x="209590" y="902464"/>
                  </a:lnTo>
                  <a:lnTo>
                    <a:pt x="188020" y="944467"/>
                  </a:lnTo>
                  <a:lnTo>
                    <a:pt x="167303" y="987284"/>
                  </a:lnTo>
                  <a:lnTo>
                    <a:pt x="147453" y="1030906"/>
                  </a:lnTo>
                  <a:lnTo>
                    <a:pt x="128486" y="1075324"/>
                  </a:lnTo>
                  <a:lnTo>
                    <a:pt x="110416" y="1120528"/>
                  </a:lnTo>
                  <a:lnTo>
                    <a:pt x="93260" y="1166508"/>
                  </a:lnTo>
                  <a:lnTo>
                    <a:pt x="77031" y="1213254"/>
                  </a:lnTo>
                  <a:lnTo>
                    <a:pt x="61745" y="1260758"/>
                  </a:lnTo>
                  <a:lnTo>
                    <a:pt x="47419" y="1309010"/>
                  </a:lnTo>
                  <a:lnTo>
                    <a:pt x="34065" y="1357999"/>
                  </a:lnTo>
                  <a:lnTo>
                    <a:pt x="21701" y="1407717"/>
                  </a:lnTo>
                  <a:lnTo>
                    <a:pt x="10341" y="1458154"/>
                  </a:lnTo>
                  <a:lnTo>
                    <a:pt x="0" y="1509300"/>
                  </a:lnTo>
                  <a:lnTo>
                    <a:pt x="40639" y="1524413"/>
                  </a:lnTo>
                  <a:lnTo>
                    <a:pt x="50983" y="1472494"/>
                  </a:lnTo>
                  <a:lnTo>
                    <a:pt x="62456" y="1421145"/>
                  </a:lnTo>
                  <a:lnTo>
                    <a:pt x="75049" y="1370387"/>
                  </a:lnTo>
                  <a:lnTo>
                    <a:pt x="88749" y="1320240"/>
                  </a:lnTo>
                  <a:lnTo>
                    <a:pt x="103545" y="1270726"/>
                  </a:lnTo>
                  <a:lnTo>
                    <a:pt x="119426" y="1221866"/>
                  </a:lnTo>
                  <a:lnTo>
                    <a:pt x="136380" y="1173681"/>
                  </a:lnTo>
                  <a:lnTo>
                    <a:pt x="154396" y="1126191"/>
                  </a:lnTo>
                  <a:lnTo>
                    <a:pt x="173462" y="1079417"/>
                  </a:lnTo>
                  <a:lnTo>
                    <a:pt x="193567" y="1033381"/>
                  </a:lnTo>
                  <a:lnTo>
                    <a:pt x="214699" y="988103"/>
                  </a:lnTo>
                  <a:lnTo>
                    <a:pt x="236847" y="943605"/>
                  </a:lnTo>
                  <a:lnTo>
                    <a:pt x="260000" y="899906"/>
                  </a:lnTo>
                  <a:lnTo>
                    <a:pt x="284146" y="857029"/>
                  </a:lnTo>
                  <a:lnTo>
                    <a:pt x="309274" y="814994"/>
                  </a:lnTo>
                  <a:lnTo>
                    <a:pt x="335372" y="773823"/>
                  </a:lnTo>
                  <a:lnTo>
                    <a:pt x="362428" y="733535"/>
                  </a:lnTo>
                  <a:lnTo>
                    <a:pt x="390432" y="694152"/>
                  </a:lnTo>
                  <a:lnTo>
                    <a:pt x="419371" y="655695"/>
                  </a:lnTo>
                  <a:lnTo>
                    <a:pt x="449236" y="618185"/>
                  </a:lnTo>
                  <a:lnTo>
                    <a:pt x="480013" y="581642"/>
                  </a:lnTo>
                  <a:lnTo>
                    <a:pt x="511691" y="546088"/>
                  </a:lnTo>
                  <a:lnTo>
                    <a:pt x="544260" y="511544"/>
                  </a:lnTo>
                  <a:lnTo>
                    <a:pt x="577707" y="478031"/>
                  </a:lnTo>
                  <a:lnTo>
                    <a:pt x="612021" y="445569"/>
                  </a:lnTo>
                  <a:lnTo>
                    <a:pt x="647191" y="414179"/>
                  </a:lnTo>
                  <a:lnTo>
                    <a:pt x="682404" y="384518"/>
                  </a:lnTo>
                  <a:lnTo>
                    <a:pt x="718122" y="356124"/>
                  </a:lnTo>
                  <a:lnTo>
                    <a:pt x="754326" y="328991"/>
                  </a:lnTo>
                  <a:lnTo>
                    <a:pt x="790998" y="303117"/>
                  </a:lnTo>
                  <a:lnTo>
                    <a:pt x="828120" y="278497"/>
                  </a:lnTo>
                  <a:lnTo>
                    <a:pt x="865674" y="255126"/>
                  </a:lnTo>
                  <a:lnTo>
                    <a:pt x="903641" y="233002"/>
                  </a:lnTo>
                  <a:lnTo>
                    <a:pt x="942003" y="212119"/>
                  </a:lnTo>
                  <a:lnTo>
                    <a:pt x="980741" y="192473"/>
                  </a:lnTo>
                  <a:lnTo>
                    <a:pt x="1019837" y="174061"/>
                  </a:lnTo>
                  <a:lnTo>
                    <a:pt x="1059273" y="156879"/>
                  </a:lnTo>
                  <a:lnTo>
                    <a:pt x="1099030" y="140922"/>
                  </a:lnTo>
                  <a:lnTo>
                    <a:pt x="1139090" y="126186"/>
                  </a:lnTo>
                  <a:lnTo>
                    <a:pt x="1179434" y="112667"/>
                  </a:lnTo>
                  <a:lnTo>
                    <a:pt x="1220045" y="100361"/>
                  </a:lnTo>
                  <a:lnTo>
                    <a:pt x="1260903" y="89264"/>
                  </a:lnTo>
                  <a:lnTo>
                    <a:pt x="1301991" y="79372"/>
                  </a:lnTo>
                  <a:lnTo>
                    <a:pt x="1343290" y="70681"/>
                  </a:lnTo>
                  <a:lnTo>
                    <a:pt x="1384781" y="63186"/>
                  </a:lnTo>
                  <a:lnTo>
                    <a:pt x="1426447" y="56884"/>
                  </a:lnTo>
                  <a:lnTo>
                    <a:pt x="1468268" y="51770"/>
                  </a:lnTo>
                  <a:lnTo>
                    <a:pt x="1510227" y="47841"/>
                  </a:lnTo>
                  <a:lnTo>
                    <a:pt x="1552305" y="45091"/>
                  </a:lnTo>
                  <a:lnTo>
                    <a:pt x="1594484" y="43518"/>
                  </a:lnTo>
                  <a:lnTo>
                    <a:pt x="1636745" y="43118"/>
                  </a:lnTo>
                  <a:lnTo>
                    <a:pt x="1679070" y="43885"/>
                  </a:lnTo>
                  <a:lnTo>
                    <a:pt x="1721441" y="45816"/>
                  </a:lnTo>
                  <a:lnTo>
                    <a:pt x="1763839" y="48906"/>
                  </a:lnTo>
                  <a:lnTo>
                    <a:pt x="1806246" y="53153"/>
                  </a:lnTo>
                  <a:lnTo>
                    <a:pt x="1848644" y="58551"/>
                  </a:lnTo>
                  <a:lnTo>
                    <a:pt x="1891014" y="65096"/>
                  </a:lnTo>
                  <a:lnTo>
                    <a:pt x="1933337" y="72785"/>
                  </a:lnTo>
                  <a:lnTo>
                    <a:pt x="1975596" y="81614"/>
                  </a:lnTo>
                  <a:lnTo>
                    <a:pt x="2017771" y="91577"/>
                  </a:lnTo>
                  <a:lnTo>
                    <a:pt x="2059846" y="102672"/>
                  </a:lnTo>
                  <a:lnTo>
                    <a:pt x="2101800" y="114893"/>
                  </a:lnTo>
                  <a:lnTo>
                    <a:pt x="2143617" y="128238"/>
                  </a:lnTo>
                  <a:lnTo>
                    <a:pt x="2185277" y="142701"/>
                  </a:lnTo>
                  <a:lnTo>
                    <a:pt x="2226762" y="158280"/>
                  </a:lnTo>
                  <a:lnTo>
                    <a:pt x="2268054" y="174968"/>
                  </a:lnTo>
                  <a:lnTo>
                    <a:pt x="2309134" y="192764"/>
                  </a:lnTo>
                  <a:lnTo>
                    <a:pt x="2349984" y="211661"/>
                  </a:lnTo>
                  <a:lnTo>
                    <a:pt x="2390586" y="231658"/>
                  </a:lnTo>
                  <a:lnTo>
                    <a:pt x="2430921" y="252748"/>
                  </a:lnTo>
                  <a:lnTo>
                    <a:pt x="2470970" y="274929"/>
                  </a:lnTo>
                  <a:lnTo>
                    <a:pt x="2510717" y="298195"/>
                  </a:lnTo>
                  <a:lnTo>
                    <a:pt x="2550141" y="322544"/>
                  </a:lnTo>
                  <a:lnTo>
                    <a:pt x="2589226" y="347970"/>
                  </a:lnTo>
                  <a:lnTo>
                    <a:pt x="2627951" y="374471"/>
                  </a:lnTo>
                  <a:lnTo>
                    <a:pt x="2666300" y="402041"/>
                  </a:lnTo>
                  <a:lnTo>
                    <a:pt x="2704253" y="430676"/>
                  </a:lnTo>
                  <a:lnTo>
                    <a:pt x="2741792" y="460373"/>
                  </a:lnTo>
                  <a:lnTo>
                    <a:pt x="2778899" y="491128"/>
                  </a:lnTo>
                  <a:lnTo>
                    <a:pt x="2815556" y="522936"/>
                  </a:lnTo>
                  <a:lnTo>
                    <a:pt x="2851744" y="555793"/>
                  </a:lnTo>
                  <a:lnTo>
                    <a:pt x="2887444" y="589695"/>
                  </a:lnTo>
                  <a:lnTo>
                    <a:pt x="2922639" y="624638"/>
                  </a:lnTo>
                  <a:lnTo>
                    <a:pt x="2957310" y="660618"/>
                  </a:lnTo>
                  <a:lnTo>
                    <a:pt x="2991439" y="697631"/>
                  </a:lnTo>
                  <a:lnTo>
                    <a:pt x="3025006" y="735673"/>
                  </a:lnTo>
                  <a:lnTo>
                    <a:pt x="3057995" y="774740"/>
                  </a:lnTo>
                  <a:lnTo>
                    <a:pt x="3090386" y="814827"/>
                  </a:lnTo>
                  <a:lnTo>
                    <a:pt x="3122161" y="855930"/>
                  </a:lnTo>
                  <a:lnTo>
                    <a:pt x="3153302" y="898046"/>
                  </a:lnTo>
                  <a:lnTo>
                    <a:pt x="3183790" y="941170"/>
                  </a:lnTo>
                  <a:lnTo>
                    <a:pt x="3213607" y="985298"/>
                  </a:lnTo>
                  <a:lnTo>
                    <a:pt x="3191255" y="1003078"/>
                  </a:lnTo>
                  <a:lnTo>
                    <a:pt x="3270123" y="1033939"/>
                  </a:lnTo>
                  <a:lnTo>
                    <a:pt x="3269360" y="940721"/>
                  </a:lnTo>
                  <a:lnTo>
                    <a:pt x="3247135" y="958501"/>
                  </a:lnTo>
                  <a:lnTo>
                    <a:pt x="3217291" y="914499"/>
                  </a:lnTo>
                  <a:lnTo>
                    <a:pt x="3186670" y="871345"/>
                  </a:lnTo>
                  <a:lnTo>
                    <a:pt x="3155288" y="829053"/>
                  </a:lnTo>
                  <a:lnTo>
                    <a:pt x="3123163" y="787638"/>
                  </a:lnTo>
                  <a:lnTo>
                    <a:pt x="3090313" y="747114"/>
                  </a:lnTo>
                  <a:lnTo>
                    <a:pt x="3056753" y="707495"/>
                  </a:lnTo>
                  <a:lnTo>
                    <a:pt x="3022502" y="668795"/>
                  </a:lnTo>
                  <a:lnTo>
                    <a:pt x="2987576" y="631028"/>
                  </a:lnTo>
                  <a:lnTo>
                    <a:pt x="2951992" y="594209"/>
                  </a:lnTo>
                  <a:lnTo>
                    <a:pt x="2915768" y="558351"/>
                  </a:lnTo>
                  <a:lnTo>
                    <a:pt x="2878921" y="523469"/>
                  </a:lnTo>
                  <a:lnTo>
                    <a:pt x="2841468" y="489577"/>
                  </a:lnTo>
                  <a:lnTo>
                    <a:pt x="2803425" y="456690"/>
                  </a:lnTo>
                  <a:lnTo>
                    <a:pt x="2764811" y="424820"/>
                  </a:lnTo>
                  <a:lnTo>
                    <a:pt x="2725642" y="393983"/>
                  </a:lnTo>
                  <a:lnTo>
                    <a:pt x="2685935" y="364193"/>
                  </a:lnTo>
                  <a:lnTo>
                    <a:pt x="2645708" y="335464"/>
                  </a:lnTo>
                  <a:lnTo>
                    <a:pt x="2604976" y="307810"/>
                  </a:lnTo>
                  <a:lnTo>
                    <a:pt x="2563759" y="281244"/>
                  </a:lnTo>
                  <a:lnTo>
                    <a:pt x="2522072" y="255782"/>
                  </a:lnTo>
                  <a:lnTo>
                    <a:pt x="2479933" y="231438"/>
                  </a:lnTo>
                  <a:lnTo>
                    <a:pt x="2437359" y="208225"/>
                  </a:lnTo>
                  <a:lnTo>
                    <a:pt x="2394367" y="186159"/>
                  </a:lnTo>
                  <a:lnTo>
                    <a:pt x="2350975" y="165252"/>
                  </a:lnTo>
                  <a:lnTo>
                    <a:pt x="2307198" y="145519"/>
                  </a:lnTo>
                  <a:lnTo>
                    <a:pt x="2263055" y="126975"/>
                  </a:lnTo>
                  <a:lnTo>
                    <a:pt x="2218563" y="109633"/>
                  </a:lnTo>
                  <a:lnTo>
                    <a:pt x="2173541" y="93419"/>
                  </a:lnTo>
                  <a:lnTo>
                    <a:pt x="2128552" y="78537"/>
                  </a:lnTo>
                  <a:lnTo>
                    <a:pt x="2083609" y="64977"/>
                  </a:lnTo>
                  <a:lnTo>
                    <a:pt x="2038729" y="52729"/>
                  </a:lnTo>
                  <a:lnTo>
                    <a:pt x="1993925" y="41785"/>
                  </a:lnTo>
                  <a:lnTo>
                    <a:pt x="1949214" y="32135"/>
                  </a:lnTo>
                  <a:lnTo>
                    <a:pt x="1904611" y="23769"/>
                  </a:lnTo>
                  <a:lnTo>
                    <a:pt x="1860131" y="16677"/>
                  </a:lnTo>
                  <a:lnTo>
                    <a:pt x="1815788" y="10850"/>
                  </a:lnTo>
                  <a:lnTo>
                    <a:pt x="1771599" y="6278"/>
                  </a:lnTo>
                  <a:lnTo>
                    <a:pt x="1727578" y="2952"/>
                  </a:lnTo>
                  <a:lnTo>
                    <a:pt x="1683741" y="863"/>
                  </a:lnTo>
                  <a:lnTo>
                    <a:pt x="164010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44240" y="2199131"/>
              <a:ext cx="1256030" cy="481965"/>
            </a:xfrm>
            <a:custGeom>
              <a:avLst/>
              <a:gdLst/>
              <a:ahLst/>
              <a:cxnLst/>
              <a:rect l="l" t="t" r="r" b="b"/>
              <a:pathLst>
                <a:path w="1256029" h="481964">
                  <a:moveTo>
                    <a:pt x="1207643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207643" y="481583"/>
                  </a:lnTo>
                  <a:lnTo>
                    <a:pt x="1226361" y="477795"/>
                  </a:lnTo>
                  <a:lnTo>
                    <a:pt x="1241663" y="467471"/>
                  </a:lnTo>
                  <a:lnTo>
                    <a:pt x="1251987" y="452169"/>
                  </a:lnTo>
                  <a:lnTo>
                    <a:pt x="1255776" y="433450"/>
                  </a:lnTo>
                  <a:lnTo>
                    <a:pt x="1255776" y="48132"/>
                  </a:lnTo>
                  <a:lnTo>
                    <a:pt x="1251987" y="29414"/>
                  </a:lnTo>
                  <a:lnTo>
                    <a:pt x="1241663" y="14112"/>
                  </a:lnTo>
                  <a:lnTo>
                    <a:pt x="1226361" y="3788"/>
                  </a:lnTo>
                  <a:lnTo>
                    <a:pt x="120764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44240" y="2199131"/>
              <a:ext cx="1256030" cy="481965"/>
            </a:xfrm>
            <a:custGeom>
              <a:avLst/>
              <a:gdLst/>
              <a:ahLst/>
              <a:cxnLst/>
              <a:rect l="l" t="t" r="r" b="b"/>
              <a:pathLst>
                <a:path w="1256029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207643" y="0"/>
                  </a:lnTo>
                  <a:lnTo>
                    <a:pt x="1226361" y="3788"/>
                  </a:lnTo>
                  <a:lnTo>
                    <a:pt x="1241663" y="14112"/>
                  </a:lnTo>
                  <a:lnTo>
                    <a:pt x="1251987" y="29414"/>
                  </a:lnTo>
                  <a:lnTo>
                    <a:pt x="1255776" y="48132"/>
                  </a:lnTo>
                  <a:lnTo>
                    <a:pt x="1255776" y="433450"/>
                  </a:lnTo>
                  <a:lnTo>
                    <a:pt x="1251987" y="452169"/>
                  </a:lnTo>
                  <a:lnTo>
                    <a:pt x="1241663" y="467471"/>
                  </a:lnTo>
                  <a:lnTo>
                    <a:pt x="1226361" y="477795"/>
                  </a:lnTo>
                  <a:lnTo>
                    <a:pt x="1207643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25722" y="2283079"/>
            <a:ext cx="891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PREPARER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40779" y="1938527"/>
            <a:ext cx="3365500" cy="4339590"/>
            <a:chOff x="6240779" y="1938527"/>
            <a:chExt cx="3365500" cy="4339590"/>
          </a:xfrm>
        </p:grpSpPr>
        <p:sp>
          <p:nvSpPr>
            <p:cNvPr id="17" name="object 17"/>
            <p:cNvSpPr/>
            <p:nvPr/>
          </p:nvSpPr>
          <p:spPr>
            <a:xfrm>
              <a:off x="6240779" y="1938527"/>
              <a:ext cx="2246630" cy="3107690"/>
            </a:xfrm>
            <a:custGeom>
              <a:avLst/>
              <a:gdLst/>
              <a:ahLst/>
              <a:cxnLst/>
              <a:rect l="l" t="t" r="r" b="b"/>
              <a:pathLst>
                <a:path w="2246629" h="3107690">
                  <a:moveTo>
                    <a:pt x="2021713" y="0"/>
                  </a:moveTo>
                  <a:lnTo>
                    <a:pt x="224662" y="0"/>
                  </a:lnTo>
                  <a:lnTo>
                    <a:pt x="179385" y="4564"/>
                  </a:lnTo>
                  <a:lnTo>
                    <a:pt x="137213" y="17654"/>
                  </a:lnTo>
                  <a:lnTo>
                    <a:pt x="99051" y="38368"/>
                  </a:lnTo>
                  <a:lnTo>
                    <a:pt x="65801" y="65801"/>
                  </a:lnTo>
                  <a:lnTo>
                    <a:pt x="38368" y="99051"/>
                  </a:lnTo>
                  <a:lnTo>
                    <a:pt x="17654" y="137213"/>
                  </a:lnTo>
                  <a:lnTo>
                    <a:pt x="4564" y="179385"/>
                  </a:lnTo>
                  <a:lnTo>
                    <a:pt x="0" y="224662"/>
                  </a:lnTo>
                  <a:lnTo>
                    <a:pt x="0" y="2882773"/>
                  </a:lnTo>
                  <a:lnTo>
                    <a:pt x="4564" y="2928050"/>
                  </a:lnTo>
                  <a:lnTo>
                    <a:pt x="17654" y="2970222"/>
                  </a:lnTo>
                  <a:lnTo>
                    <a:pt x="38368" y="3008384"/>
                  </a:lnTo>
                  <a:lnTo>
                    <a:pt x="65801" y="3041634"/>
                  </a:lnTo>
                  <a:lnTo>
                    <a:pt x="99051" y="3069067"/>
                  </a:lnTo>
                  <a:lnTo>
                    <a:pt x="137213" y="3089781"/>
                  </a:lnTo>
                  <a:lnTo>
                    <a:pt x="179385" y="3102871"/>
                  </a:lnTo>
                  <a:lnTo>
                    <a:pt x="224662" y="3107436"/>
                  </a:lnTo>
                  <a:lnTo>
                    <a:pt x="2021713" y="3107436"/>
                  </a:lnTo>
                  <a:lnTo>
                    <a:pt x="2066990" y="3102871"/>
                  </a:lnTo>
                  <a:lnTo>
                    <a:pt x="2109162" y="3089781"/>
                  </a:lnTo>
                  <a:lnTo>
                    <a:pt x="2147324" y="3069067"/>
                  </a:lnTo>
                  <a:lnTo>
                    <a:pt x="2180574" y="3041634"/>
                  </a:lnTo>
                  <a:lnTo>
                    <a:pt x="2208007" y="3008384"/>
                  </a:lnTo>
                  <a:lnTo>
                    <a:pt x="2228721" y="2970222"/>
                  </a:lnTo>
                  <a:lnTo>
                    <a:pt x="2241811" y="2928050"/>
                  </a:lnTo>
                  <a:lnTo>
                    <a:pt x="2246376" y="2882773"/>
                  </a:lnTo>
                  <a:lnTo>
                    <a:pt x="2246376" y="224662"/>
                  </a:lnTo>
                  <a:lnTo>
                    <a:pt x="2241811" y="179385"/>
                  </a:lnTo>
                  <a:lnTo>
                    <a:pt x="2228721" y="137213"/>
                  </a:lnTo>
                  <a:lnTo>
                    <a:pt x="2208007" y="99051"/>
                  </a:lnTo>
                  <a:lnTo>
                    <a:pt x="2180574" y="65801"/>
                  </a:lnTo>
                  <a:lnTo>
                    <a:pt x="2147324" y="38368"/>
                  </a:lnTo>
                  <a:lnTo>
                    <a:pt x="2109162" y="17654"/>
                  </a:lnTo>
                  <a:lnTo>
                    <a:pt x="2066990" y="4564"/>
                  </a:lnTo>
                  <a:lnTo>
                    <a:pt x="2021713" y="0"/>
                  </a:lnTo>
                  <a:close/>
                </a:path>
              </a:pathLst>
            </a:custGeom>
            <a:solidFill>
              <a:srgbClr val="DAE2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3177" y="5514212"/>
              <a:ext cx="2212975" cy="763905"/>
            </a:xfrm>
            <a:custGeom>
              <a:avLst/>
              <a:gdLst/>
              <a:ahLst/>
              <a:cxnLst/>
              <a:rect l="l" t="t" r="r" b="b"/>
              <a:pathLst>
                <a:path w="2212975" h="763904">
                  <a:moveTo>
                    <a:pt x="38862" y="0"/>
                  </a:moveTo>
                  <a:lnTo>
                    <a:pt x="0" y="18034"/>
                  </a:lnTo>
                  <a:lnTo>
                    <a:pt x="22792" y="64697"/>
                  </a:lnTo>
                  <a:lnTo>
                    <a:pt x="47393" y="110313"/>
                  </a:lnTo>
                  <a:lnTo>
                    <a:pt x="73763" y="154832"/>
                  </a:lnTo>
                  <a:lnTo>
                    <a:pt x="101863" y="198205"/>
                  </a:lnTo>
                  <a:lnTo>
                    <a:pt x="131655" y="240383"/>
                  </a:lnTo>
                  <a:lnTo>
                    <a:pt x="163099" y="281317"/>
                  </a:lnTo>
                  <a:lnTo>
                    <a:pt x="196158" y="320958"/>
                  </a:lnTo>
                  <a:lnTo>
                    <a:pt x="230791" y="359256"/>
                  </a:lnTo>
                  <a:lnTo>
                    <a:pt x="266961" y="396163"/>
                  </a:lnTo>
                  <a:lnTo>
                    <a:pt x="304629" y="431629"/>
                  </a:lnTo>
                  <a:lnTo>
                    <a:pt x="343755" y="465605"/>
                  </a:lnTo>
                  <a:lnTo>
                    <a:pt x="384301" y="498043"/>
                  </a:lnTo>
                  <a:lnTo>
                    <a:pt x="423119" y="526703"/>
                  </a:lnTo>
                  <a:lnTo>
                    <a:pt x="462648" y="553699"/>
                  </a:lnTo>
                  <a:lnTo>
                    <a:pt x="502847" y="579035"/>
                  </a:lnTo>
                  <a:lnTo>
                    <a:pt x="543670" y="602718"/>
                  </a:lnTo>
                  <a:lnTo>
                    <a:pt x="585076" y="624754"/>
                  </a:lnTo>
                  <a:lnTo>
                    <a:pt x="627019" y="645148"/>
                  </a:lnTo>
                  <a:lnTo>
                    <a:pt x="669457" y="663906"/>
                  </a:lnTo>
                  <a:lnTo>
                    <a:pt x="712345" y="681034"/>
                  </a:lnTo>
                  <a:lnTo>
                    <a:pt x="755641" y="696537"/>
                  </a:lnTo>
                  <a:lnTo>
                    <a:pt x="799300" y="710421"/>
                  </a:lnTo>
                  <a:lnTo>
                    <a:pt x="843279" y="722693"/>
                  </a:lnTo>
                  <a:lnTo>
                    <a:pt x="887535" y="733357"/>
                  </a:lnTo>
                  <a:lnTo>
                    <a:pt x="932023" y="742419"/>
                  </a:lnTo>
                  <a:lnTo>
                    <a:pt x="976700" y="749886"/>
                  </a:lnTo>
                  <a:lnTo>
                    <a:pt x="1021523" y="755762"/>
                  </a:lnTo>
                  <a:lnTo>
                    <a:pt x="1066447" y="760054"/>
                  </a:lnTo>
                  <a:lnTo>
                    <a:pt x="1111430" y="762768"/>
                  </a:lnTo>
                  <a:lnTo>
                    <a:pt x="1156427" y="763909"/>
                  </a:lnTo>
                  <a:lnTo>
                    <a:pt x="1201396" y="763483"/>
                  </a:lnTo>
                  <a:lnTo>
                    <a:pt x="1246291" y="761495"/>
                  </a:lnTo>
                  <a:lnTo>
                    <a:pt x="1291071" y="757952"/>
                  </a:lnTo>
                  <a:lnTo>
                    <a:pt x="1335690" y="752859"/>
                  </a:lnTo>
                  <a:lnTo>
                    <a:pt x="1380106" y="746221"/>
                  </a:lnTo>
                  <a:lnTo>
                    <a:pt x="1424275" y="738046"/>
                  </a:lnTo>
                  <a:lnTo>
                    <a:pt x="1468153" y="728338"/>
                  </a:lnTo>
                  <a:lnTo>
                    <a:pt x="1511697" y="717103"/>
                  </a:lnTo>
                  <a:lnTo>
                    <a:pt x="1554863" y="704346"/>
                  </a:lnTo>
                  <a:lnTo>
                    <a:pt x="1597607" y="690075"/>
                  </a:lnTo>
                  <a:lnTo>
                    <a:pt x="1639887" y="674294"/>
                  </a:lnTo>
                  <a:lnTo>
                    <a:pt x="1681657" y="657008"/>
                  </a:lnTo>
                  <a:lnTo>
                    <a:pt x="1722875" y="638225"/>
                  </a:lnTo>
                  <a:lnTo>
                    <a:pt x="1763497" y="617949"/>
                  </a:lnTo>
                  <a:lnTo>
                    <a:pt x="1803479" y="596187"/>
                  </a:lnTo>
                  <a:lnTo>
                    <a:pt x="1842778" y="572944"/>
                  </a:lnTo>
                  <a:lnTo>
                    <a:pt x="1881350" y="548225"/>
                  </a:lnTo>
                  <a:lnTo>
                    <a:pt x="1919151" y="522037"/>
                  </a:lnTo>
                  <a:lnTo>
                    <a:pt x="1956139" y="494386"/>
                  </a:lnTo>
                  <a:lnTo>
                    <a:pt x="1992268" y="465276"/>
                  </a:lnTo>
                  <a:lnTo>
                    <a:pt x="2027496" y="434715"/>
                  </a:lnTo>
                  <a:lnTo>
                    <a:pt x="2061780" y="402706"/>
                  </a:lnTo>
                  <a:lnTo>
                    <a:pt x="2095074" y="369258"/>
                  </a:lnTo>
                  <a:lnTo>
                    <a:pt x="2127337" y="334374"/>
                  </a:lnTo>
                  <a:lnTo>
                    <a:pt x="2158523" y="298061"/>
                  </a:lnTo>
                  <a:lnTo>
                    <a:pt x="2188591" y="260324"/>
                  </a:lnTo>
                  <a:lnTo>
                    <a:pt x="2212213" y="276415"/>
                  </a:lnTo>
                  <a:lnTo>
                    <a:pt x="2212721" y="190627"/>
                  </a:lnTo>
                  <a:lnTo>
                    <a:pt x="2129663" y="220065"/>
                  </a:lnTo>
                  <a:lnTo>
                    <a:pt x="2153157" y="236156"/>
                  </a:lnTo>
                  <a:lnTo>
                    <a:pt x="2121860" y="275152"/>
                  </a:lnTo>
                  <a:lnTo>
                    <a:pt x="2089086" y="312783"/>
                  </a:lnTo>
                  <a:lnTo>
                    <a:pt x="2054883" y="349013"/>
                  </a:lnTo>
                  <a:lnTo>
                    <a:pt x="2019300" y="383804"/>
                  </a:lnTo>
                  <a:lnTo>
                    <a:pt x="1982382" y="417119"/>
                  </a:lnTo>
                  <a:lnTo>
                    <a:pt x="1944179" y="448919"/>
                  </a:lnTo>
                  <a:lnTo>
                    <a:pt x="1904738" y="479168"/>
                  </a:lnTo>
                  <a:lnTo>
                    <a:pt x="1864105" y="507828"/>
                  </a:lnTo>
                  <a:lnTo>
                    <a:pt x="1822330" y="534861"/>
                  </a:lnTo>
                  <a:lnTo>
                    <a:pt x="1779460" y="560231"/>
                  </a:lnTo>
                  <a:lnTo>
                    <a:pt x="1735542" y="583899"/>
                  </a:lnTo>
                  <a:lnTo>
                    <a:pt x="1690624" y="605828"/>
                  </a:lnTo>
                  <a:lnTo>
                    <a:pt x="1646946" y="625071"/>
                  </a:lnTo>
                  <a:lnTo>
                    <a:pt x="1602935" y="642513"/>
                  </a:lnTo>
                  <a:lnTo>
                    <a:pt x="1558633" y="658169"/>
                  </a:lnTo>
                  <a:lnTo>
                    <a:pt x="1514082" y="672055"/>
                  </a:lnTo>
                  <a:lnTo>
                    <a:pt x="1469326" y="684186"/>
                  </a:lnTo>
                  <a:lnTo>
                    <a:pt x="1424407" y="694578"/>
                  </a:lnTo>
                  <a:lnTo>
                    <a:pt x="1379368" y="703247"/>
                  </a:lnTo>
                  <a:lnTo>
                    <a:pt x="1334252" y="710208"/>
                  </a:lnTo>
                  <a:lnTo>
                    <a:pt x="1289101" y="715477"/>
                  </a:lnTo>
                  <a:lnTo>
                    <a:pt x="1243959" y="719071"/>
                  </a:lnTo>
                  <a:lnTo>
                    <a:pt x="1198867" y="721004"/>
                  </a:lnTo>
                  <a:lnTo>
                    <a:pt x="1153870" y="721292"/>
                  </a:lnTo>
                  <a:lnTo>
                    <a:pt x="1109009" y="719951"/>
                  </a:lnTo>
                  <a:lnTo>
                    <a:pt x="1064327" y="716996"/>
                  </a:lnTo>
                  <a:lnTo>
                    <a:pt x="1019868" y="712444"/>
                  </a:lnTo>
                  <a:lnTo>
                    <a:pt x="975673" y="706310"/>
                  </a:lnTo>
                  <a:lnTo>
                    <a:pt x="931786" y="698610"/>
                  </a:lnTo>
                  <a:lnTo>
                    <a:pt x="888250" y="689358"/>
                  </a:lnTo>
                  <a:lnTo>
                    <a:pt x="845107" y="678572"/>
                  </a:lnTo>
                  <a:lnTo>
                    <a:pt x="802400" y="666267"/>
                  </a:lnTo>
                  <a:lnTo>
                    <a:pt x="760172" y="652458"/>
                  </a:lnTo>
                  <a:lnTo>
                    <a:pt x="718465" y="637161"/>
                  </a:lnTo>
                  <a:lnTo>
                    <a:pt x="677323" y="620392"/>
                  </a:lnTo>
                  <a:lnTo>
                    <a:pt x="636788" y="602166"/>
                  </a:lnTo>
                  <a:lnTo>
                    <a:pt x="596902" y="582500"/>
                  </a:lnTo>
                  <a:lnTo>
                    <a:pt x="557710" y="561408"/>
                  </a:lnTo>
                  <a:lnTo>
                    <a:pt x="519253" y="538907"/>
                  </a:lnTo>
                  <a:lnTo>
                    <a:pt x="481574" y="515012"/>
                  </a:lnTo>
                  <a:lnTo>
                    <a:pt x="444716" y="489739"/>
                  </a:lnTo>
                  <a:lnTo>
                    <a:pt x="408722" y="463103"/>
                  </a:lnTo>
                  <a:lnTo>
                    <a:pt x="373634" y="435121"/>
                  </a:lnTo>
                  <a:lnTo>
                    <a:pt x="339496" y="405808"/>
                  </a:lnTo>
                  <a:lnTo>
                    <a:pt x="306349" y="375179"/>
                  </a:lnTo>
                  <a:lnTo>
                    <a:pt x="274238" y="343251"/>
                  </a:lnTo>
                  <a:lnTo>
                    <a:pt x="243204" y="310038"/>
                  </a:lnTo>
                  <a:lnTo>
                    <a:pt x="213291" y="275558"/>
                  </a:lnTo>
                  <a:lnTo>
                    <a:pt x="184541" y="239825"/>
                  </a:lnTo>
                  <a:lnTo>
                    <a:pt x="156996" y="202855"/>
                  </a:lnTo>
                  <a:lnTo>
                    <a:pt x="130701" y="164663"/>
                  </a:lnTo>
                  <a:lnTo>
                    <a:pt x="105697" y="125266"/>
                  </a:lnTo>
                  <a:lnTo>
                    <a:pt x="82027" y="84680"/>
                  </a:lnTo>
                  <a:lnTo>
                    <a:pt x="59734" y="42919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63283" y="4992623"/>
              <a:ext cx="1673860" cy="494030"/>
            </a:xfrm>
            <a:custGeom>
              <a:avLst/>
              <a:gdLst/>
              <a:ahLst/>
              <a:cxnLst/>
              <a:rect l="l" t="t" r="r" b="b"/>
              <a:pathLst>
                <a:path w="1673859" h="494029">
                  <a:moveTo>
                    <a:pt x="162394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2"/>
                  </a:lnTo>
                  <a:lnTo>
                    <a:pt x="0" y="444372"/>
                  </a:lnTo>
                  <a:lnTo>
                    <a:pt x="3879" y="463611"/>
                  </a:lnTo>
                  <a:lnTo>
                    <a:pt x="14462" y="479313"/>
                  </a:lnTo>
                  <a:lnTo>
                    <a:pt x="30164" y="489896"/>
                  </a:lnTo>
                  <a:lnTo>
                    <a:pt x="49402" y="493775"/>
                  </a:lnTo>
                  <a:lnTo>
                    <a:pt x="1623948" y="493775"/>
                  </a:lnTo>
                  <a:lnTo>
                    <a:pt x="1643187" y="489896"/>
                  </a:lnTo>
                  <a:lnTo>
                    <a:pt x="1658889" y="479313"/>
                  </a:lnTo>
                  <a:lnTo>
                    <a:pt x="1669472" y="463611"/>
                  </a:lnTo>
                  <a:lnTo>
                    <a:pt x="1673351" y="444372"/>
                  </a:lnTo>
                  <a:lnTo>
                    <a:pt x="1673351" y="49402"/>
                  </a:lnTo>
                  <a:lnTo>
                    <a:pt x="1669472" y="30164"/>
                  </a:lnTo>
                  <a:lnTo>
                    <a:pt x="1658889" y="14462"/>
                  </a:lnTo>
                  <a:lnTo>
                    <a:pt x="1643187" y="3879"/>
                  </a:lnTo>
                  <a:lnTo>
                    <a:pt x="162394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3283" y="4992623"/>
              <a:ext cx="1673860" cy="494030"/>
            </a:xfrm>
            <a:custGeom>
              <a:avLst/>
              <a:gdLst/>
              <a:ahLst/>
              <a:cxnLst/>
              <a:rect l="l" t="t" r="r" b="b"/>
              <a:pathLst>
                <a:path w="1673859" h="494029">
                  <a:moveTo>
                    <a:pt x="0" y="49402"/>
                  </a:moveTo>
                  <a:lnTo>
                    <a:pt x="3879" y="30164"/>
                  </a:lnTo>
                  <a:lnTo>
                    <a:pt x="14462" y="14462"/>
                  </a:lnTo>
                  <a:lnTo>
                    <a:pt x="30164" y="3879"/>
                  </a:lnTo>
                  <a:lnTo>
                    <a:pt x="49402" y="0"/>
                  </a:lnTo>
                  <a:lnTo>
                    <a:pt x="1623948" y="0"/>
                  </a:lnTo>
                  <a:lnTo>
                    <a:pt x="1643187" y="3879"/>
                  </a:lnTo>
                  <a:lnTo>
                    <a:pt x="1658889" y="14462"/>
                  </a:lnTo>
                  <a:lnTo>
                    <a:pt x="1669472" y="30164"/>
                  </a:lnTo>
                  <a:lnTo>
                    <a:pt x="1673351" y="49402"/>
                  </a:lnTo>
                  <a:lnTo>
                    <a:pt x="1673351" y="444372"/>
                  </a:lnTo>
                  <a:lnTo>
                    <a:pt x="1669472" y="463611"/>
                  </a:lnTo>
                  <a:lnTo>
                    <a:pt x="1658889" y="479313"/>
                  </a:lnTo>
                  <a:lnTo>
                    <a:pt x="1643187" y="489896"/>
                  </a:lnTo>
                  <a:lnTo>
                    <a:pt x="1623948" y="493775"/>
                  </a:lnTo>
                  <a:lnTo>
                    <a:pt x="49402" y="493775"/>
                  </a:lnTo>
                  <a:lnTo>
                    <a:pt x="30164" y="489896"/>
                  </a:lnTo>
                  <a:lnTo>
                    <a:pt x="14462" y="479313"/>
                  </a:lnTo>
                  <a:lnTo>
                    <a:pt x="3879" y="463611"/>
                  </a:lnTo>
                  <a:lnTo>
                    <a:pt x="0" y="444372"/>
                  </a:lnTo>
                  <a:lnTo>
                    <a:pt x="0" y="494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18579" y="2090420"/>
            <a:ext cx="1889125" cy="33464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 algn="just">
              <a:lnSpc>
                <a:spcPts val="1320"/>
              </a:lnSpc>
              <a:spcBef>
                <a:spcPts val="24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Veiller </a:t>
            </a:r>
            <a:r>
              <a:rPr sz="1200" dirty="0">
                <a:latin typeface="Calibri"/>
                <a:cs typeface="Calibri"/>
              </a:rPr>
              <a:t>à la </a:t>
            </a:r>
            <a:r>
              <a:rPr sz="1200" spc="-5" dirty="0">
                <a:latin typeface="Calibri"/>
                <a:cs typeface="Calibri"/>
              </a:rPr>
              <a:t>participation </a:t>
            </a:r>
            <a:r>
              <a:rPr sz="1200" dirty="0">
                <a:latin typeface="Calibri"/>
                <a:cs typeface="Calibri"/>
              </a:rPr>
              <a:t>des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diverses </a:t>
            </a:r>
            <a:r>
              <a:rPr sz="1200" spc="-5" dirty="0">
                <a:latin typeface="Calibri"/>
                <a:cs typeface="Calibri"/>
              </a:rPr>
              <a:t>agences et </a:t>
            </a:r>
            <a:r>
              <a:rPr sz="1200" spc="-10" dirty="0">
                <a:latin typeface="Calibri"/>
                <a:cs typeface="Calibri"/>
              </a:rPr>
              <a:t>secteurs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concernés.</a:t>
            </a:r>
            <a:endParaRPr sz="1200">
              <a:latin typeface="Calibri"/>
              <a:cs typeface="Calibri"/>
            </a:endParaRPr>
          </a:p>
          <a:p>
            <a:pPr marL="127000" marR="161290" indent="-114300" algn="just">
              <a:lnSpc>
                <a:spcPts val="1320"/>
              </a:lnSpc>
              <a:spcBef>
                <a:spcPts val="219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Conduire l'analyse </a:t>
            </a:r>
            <a:r>
              <a:rPr sz="1200" dirty="0">
                <a:latin typeface="Calibri"/>
                <a:cs typeface="Calibri"/>
              </a:rPr>
              <a:t>IPC en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respectant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protocoles.</a:t>
            </a:r>
            <a:endParaRPr sz="1200">
              <a:latin typeface="Calibri"/>
              <a:cs typeface="Calibri"/>
            </a:endParaRPr>
          </a:p>
          <a:p>
            <a:pPr marL="127000" indent="-114300" algn="just">
              <a:lnSpc>
                <a:spcPct val="100000"/>
              </a:lnSpc>
              <a:spcBef>
                <a:spcPts val="7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Préparer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rapport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IPC.</a:t>
            </a:r>
            <a:endParaRPr sz="1200">
              <a:latin typeface="Calibri"/>
              <a:cs typeface="Calibri"/>
            </a:endParaRPr>
          </a:p>
          <a:p>
            <a:pPr marL="127000" marR="128905" indent="-114300">
              <a:lnSpc>
                <a:spcPts val="1320"/>
              </a:lnSpc>
              <a:spcBef>
                <a:spcPts val="24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Présenter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résultats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aux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décideurs.</a:t>
            </a:r>
            <a:endParaRPr sz="1200">
              <a:latin typeface="Calibri"/>
              <a:cs typeface="Calibri"/>
            </a:endParaRPr>
          </a:p>
          <a:p>
            <a:pPr marL="127000" marR="196850" indent="-114300">
              <a:lnSpc>
                <a:spcPts val="1320"/>
              </a:lnSpc>
              <a:spcBef>
                <a:spcPts val="219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10" dirty="0">
                <a:latin typeface="Calibri"/>
                <a:cs typeface="Calibri"/>
              </a:rPr>
              <a:t>Veiller </a:t>
            </a:r>
            <a:r>
              <a:rPr sz="1200" dirty="0">
                <a:latin typeface="Calibri"/>
                <a:cs typeface="Calibri"/>
              </a:rPr>
              <a:t>à la </a:t>
            </a:r>
            <a:r>
              <a:rPr sz="1200" spc="-5" dirty="0">
                <a:latin typeface="Calibri"/>
                <a:cs typeface="Calibri"/>
              </a:rPr>
              <a:t>diffusion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stratégique </a:t>
            </a:r>
            <a:r>
              <a:rPr sz="1200" spc="-5" dirty="0">
                <a:latin typeface="Calibri"/>
                <a:cs typeface="Calibri"/>
              </a:rPr>
              <a:t>et opportune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produits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IPC.</a:t>
            </a:r>
            <a:endParaRPr sz="1200">
              <a:latin typeface="Calibri"/>
              <a:cs typeface="Calibri"/>
            </a:endParaRPr>
          </a:p>
          <a:p>
            <a:pPr marL="127000" marR="23495" indent="-114300">
              <a:lnSpc>
                <a:spcPct val="91700"/>
              </a:lnSpc>
              <a:spcBef>
                <a:spcPts val="190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Procéder </a:t>
            </a:r>
            <a:r>
              <a:rPr sz="1200" dirty="0">
                <a:latin typeface="Calibri"/>
                <a:cs typeface="Calibri"/>
              </a:rPr>
              <a:t>à une auto-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évaluation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l'analyse et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s'engager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dans un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processus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revue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externe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qualité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 nécessaire.</a:t>
            </a:r>
            <a:endParaRPr sz="1200">
              <a:latin typeface="Calibri"/>
              <a:cs typeface="Calibri"/>
            </a:endParaRPr>
          </a:p>
          <a:p>
            <a:pPr marL="266065" marR="384810" indent="130810">
              <a:lnSpc>
                <a:spcPts val="1540"/>
              </a:lnSpc>
              <a:spcBef>
                <a:spcPts val="775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ANALYSER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1747" y="1630679"/>
            <a:ext cx="1900555" cy="3901440"/>
          </a:xfrm>
          <a:custGeom>
            <a:avLst/>
            <a:gdLst/>
            <a:ahLst/>
            <a:cxnLst/>
            <a:rect l="l" t="t" r="r" b="b"/>
            <a:pathLst>
              <a:path w="1900554" h="3901440">
                <a:moveTo>
                  <a:pt x="1710435" y="0"/>
                </a:moveTo>
                <a:lnTo>
                  <a:pt x="189992" y="0"/>
                </a:lnTo>
                <a:lnTo>
                  <a:pt x="139494" y="6788"/>
                </a:lnTo>
                <a:lnTo>
                  <a:pt x="94111" y="25945"/>
                </a:lnTo>
                <a:lnTo>
                  <a:pt x="55657" y="55657"/>
                </a:lnTo>
                <a:lnTo>
                  <a:pt x="25945" y="94111"/>
                </a:lnTo>
                <a:lnTo>
                  <a:pt x="6788" y="139494"/>
                </a:lnTo>
                <a:lnTo>
                  <a:pt x="0" y="189992"/>
                </a:lnTo>
                <a:lnTo>
                  <a:pt x="0" y="3711448"/>
                </a:lnTo>
                <a:lnTo>
                  <a:pt x="6788" y="3761945"/>
                </a:lnTo>
                <a:lnTo>
                  <a:pt x="25945" y="3807328"/>
                </a:lnTo>
                <a:lnTo>
                  <a:pt x="55657" y="3845782"/>
                </a:lnTo>
                <a:lnTo>
                  <a:pt x="94111" y="3875494"/>
                </a:lnTo>
                <a:lnTo>
                  <a:pt x="139494" y="3894651"/>
                </a:lnTo>
                <a:lnTo>
                  <a:pt x="189992" y="3901440"/>
                </a:lnTo>
                <a:lnTo>
                  <a:pt x="1710435" y="3901440"/>
                </a:lnTo>
                <a:lnTo>
                  <a:pt x="1760933" y="3894651"/>
                </a:lnTo>
                <a:lnTo>
                  <a:pt x="1806316" y="3875494"/>
                </a:lnTo>
                <a:lnTo>
                  <a:pt x="1844770" y="3845782"/>
                </a:lnTo>
                <a:lnTo>
                  <a:pt x="1874482" y="3807328"/>
                </a:lnTo>
                <a:lnTo>
                  <a:pt x="1893639" y="3761945"/>
                </a:lnTo>
                <a:lnTo>
                  <a:pt x="1900427" y="3711448"/>
                </a:lnTo>
                <a:lnTo>
                  <a:pt x="1900427" y="189992"/>
                </a:lnTo>
                <a:lnTo>
                  <a:pt x="1893639" y="139494"/>
                </a:lnTo>
                <a:lnTo>
                  <a:pt x="1874482" y="94111"/>
                </a:lnTo>
                <a:lnTo>
                  <a:pt x="1844770" y="55657"/>
                </a:lnTo>
                <a:lnTo>
                  <a:pt x="1806316" y="25945"/>
                </a:lnTo>
                <a:lnTo>
                  <a:pt x="1760933" y="6788"/>
                </a:lnTo>
                <a:lnTo>
                  <a:pt x="1710435" y="0"/>
                </a:lnTo>
                <a:close/>
              </a:path>
            </a:pathLst>
          </a:custGeom>
          <a:solidFill>
            <a:srgbClr val="DAE2F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19133" y="2608579"/>
            <a:ext cx="1558290" cy="27768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Identifier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difficultés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</a:t>
            </a:r>
            <a:r>
              <a:rPr sz="1200" dirty="0">
                <a:latin typeface="Calibri"/>
                <a:cs typeface="Calibri"/>
              </a:rPr>
              <a:t>les </a:t>
            </a:r>
            <a:r>
              <a:rPr sz="1200" spc="-5" dirty="0">
                <a:latin typeface="Calibri"/>
                <a:cs typeface="Calibri"/>
              </a:rPr>
              <a:t>réussites </a:t>
            </a:r>
            <a:r>
              <a:rPr sz="1200" dirty="0">
                <a:latin typeface="Calibri"/>
                <a:cs typeface="Calibri"/>
              </a:rPr>
              <a:t>pour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servir de base à des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améliorations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futures.</a:t>
            </a:r>
            <a:endParaRPr sz="1200">
              <a:latin typeface="Calibri"/>
              <a:cs typeface="Calibri"/>
            </a:endParaRPr>
          </a:p>
          <a:p>
            <a:pPr marL="127000" marR="32384" indent="-114300">
              <a:lnSpc>
                <a:spcPct val="91500"/>
              </a:lnSpc>
              <a:spcBef>
                <a:spcPts val="19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Identifier les lacunes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ressources,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compris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5" dirty="0">
                <a:latin typeface="Calibri"/>
                <a:cs typeface="Calibri"/>
              </a:rPr>
              <a:t>termes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capacité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preuves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disponibles,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afin</a:t>
            </a:r>
            <a:endParaRPr sz="1200">
              <a:latin typeface="Calibri"/>
              <a:cs typeface="Calibri"/>
            </a:endParaRPr>
          </a:p>
          <a:p>
            <a:pPr marL="127000" marR="130810">
              <a:lnSpc>
                <a:spcPts val="1320"/>
              </a:lnSpc>
              <a:spcBef>
                <a:spcPts val="25"/>
              </a:spcBef>
            </a:pPr>
            <a:r>
              <a:rPr sz="1200" spc="-15" dirty="0">
                <a:latin typeface="Calibri"/>
                <a:cs typeface="Calibri"/>
              </a:rPr>
              <a:t>d’orienter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actions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futures.</a:t>
            </a:r>
            <a:endParaRPr sz="1200">
              <a:latin typeface="Calibri"/>
              <a:cs typeface="Calibri"/>
            </a:endParaRPr>
          </a:p>
          <a:p>
            <a:pPr marL="127000" marR="76835" indent="-114300">
              <a:lnSpc>
                <a:spcPts val="1320"/>
              </a:lnSpc>
              <a:spcBef>
                <a:spcPts val="215"/>
              </a:spcBef>
              <a:buFont typeface="Symbol"/>
              <a:buChar char="□"/>
              <a:tabLst>
                <a:tab pos="127000" algn="l"/>
              </a:tabLst>
            </a:pPr>
            <a:r>
              <a:rPr sz="1200" spc="-5" dirty="0">
                <a:latin typeface="Calibri"/>
                <a:cs typeface="Calibri"/>
              </a:rPr>
              <a:t>Fournir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feedback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l'Unité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soutien </a:t>
            </a:r>
            <a:r>
              <a:rPr sz="1200" dirty="0">
                <a:latin typeface="Calibri"/>
                <a:cs typeface="Calibri"/>
              </a:rPr>
              <a:t> global </a:t>
            </a:r>
            <a:r>
              <a:rPr sz="1200" spc="-5" dirty="0">
                <a:latin typeface="Calibri"/>
                <a:cs typeface="Calibri"/>
              </a:rPr>
              <a:t>sur </a:t>
            </a:r>
            <a:r>
              <a:rPr sz="1200" dirty="0">
                <a:latin typeface="Calibri"/>
                <a:cs typeface="Calibri"/>
              </a:rPr>
              <a:t>les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difficultés techniques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œuvre.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523478" y="2005329"/>
            <a:ext cx="1427480" cy="505459"/>
            <a:chOff x="8523478" y="2005329"/>
            <a:chExt cx="1427480" cy="505459"/>
          </a:xfrm>
        </p:grpSpPr>
        <p:sp>
          <p:nvSpPr>
            <p:cNvPr id="25" name="object 25"/>
            <p:cNvSpPr/>
            <p:nvPr/>
          </p:nvSpPr>
          <p:spPr>
            <a:xfrm>
              <a:off x="8529828" y="2011679"/>
              <a:ext cx="1414780" cy="492759"/>
            </a:xfrm>
            <a:custGeom>
              <a:avLst/>
              <a:gdLst/>
              <a:ahLst/>
              <a:cxnLst/>
              <a:rect l="l" t="t" r="r" b="b"/>
              <a:pathLst>
                <a:path w="1414779" h="492760">
                  <a:moveTo>
                    <a:pt x="1364996" y="0"/>
                  </a:moveTo>
                  <a:lnTo>
                    <a:pt x="49275" y="0"/>
                  </a:lnTo>
                  <a:lnTo>
                    <a:pt x="30110" y="3877"/>
                  </a:lnTo>
                  <a:lnTo>
                    <a:pt x="14446" y="14446"/>
                  </a:lnTo>
                  <a:lnTo>
                    <a:pt x="3877" y="30110"/>
                  </a:lnTo>
                  <a:lnTo>
                    <a:pt x="0" y="49275"/>
                  </a:lnTo>
                  <a:lnTo>
                    <a:pt x="0" y="442975"/>
                  </a:lnTo>
                  <a:lnTo>
                    <a:pt x="3877" y="462141"/>
                  </a:lnTo>
                  <a:lnTo>
                    <a:pt x="14446" y="477805"/>
                  </a:lnTo>
                  <a:lnTo>
                    <a:pt x="30110" y="488374"/>
                  </a:lnTo>
                  <a:lnTo>
                    <a:pt x="49275" y="492252"/>
                  </a:lnTo>
                  <a:lnTo>
                    <a:pt x="1364996" y="492252"/>
                  </a:lnTo>
                  <a:lnTo>
                    <a:pt x="1384161" y="488374"/>
                  </a:lnTo>
                  <a:lnTo>
                    <a:pt x="1399825" y="477805"/>
                  </a:lnTo>
                  <a:lnTo>
                    <a:pt x="1410394" y="462141"/>
                  </a:lnTo>
                  <a:lnTo>
                    <a:pt x="1414272" y="442975"/>
                  </a:lnTo>
                  <a:lnTo>
                    <a:pt x="1414272" y="49275"/>
                  </a:lnTo>
                  <a:lnTo>
                    <a:pt x="1410394" y="30110"/>
                  </a:lnTo>
                  <a:lnTo>
                    <a:pt x="1399825" y="14446"/>
                  </a:lnTo>
                  <a:lnTo>
                    <a:pt x="1384161" y="3877"/>
                  </a:lnTo>
                  <a:lnTo>
                    <a:pt x="136499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29828" y="2011679"/>
              <a:ext cx="1414780" cy="492759"/>
            </a:xfrm>
            <a:custGeom>
              <a:avLst/>
              <a:gdLst/>
              <a:ahLst/>
              <a:cxnLst/>
              <a:rect l="l" t="t" r="r" b="b"/>
              <a:pathLst>
                <a:path w="1414779" h="492760">
                  <a:moveTo>
                    <a:pt x="1414272" y="49275"/>
                  </a:moveTo>
                  <a:lnTo>
                    <a:pt x="1410394" y="30110"/>
                  </a:lnTo>
                  <a:lnTo>
                    <a:pt x="1399825" y="14446"/>
                  </a:lnTo>
                  <a:lnTo>
                    <a:pt x="1384161" y="3877"/>
                  </a:lnTo>
                  <a:lnTo>
                    <a:pt x="1364996" y="0"/>
                  </a:lnTo>
                  <a:lnTo>
                    <a:pt x="49275" y="0"/>
                  </a:lnTo>
                  <a:lnTo>
                    <a:pt x="30110" y="3877"/>
                  </a:lnTo>
                  <a:lnTo>
                    <a:pt x="14446" y="14446"/>
                  </a:lnTo>
                  <a:lnTo>
                    <a:pt x="3877" y="30110"/>
                  </a:lnTo>
                  <a:lnTo>
                    <a:pt x="0" y="49275"/>
                  </a:lnTo>
                  <a:lnTo>
                    <a:pt x="0" y="442975"/>
                  </a:lnTo>
                  <a:lnTo>
                    <a:pt x="3877" y="462141"/>
                  </a:lnTo>
                  <a:lnTo>
                    <a:pt x="14446" y="477805"/>
                  </a:lnTo>
                  <a:lnTo>
                    <a:pt x="30110" y="488374"/>
                  </a:lnTo>
                  <a:lnTo>
                    <a:pt x="49275" y="492252"/>
                  </a:lnTo>
                  <a:lnTo>
                    <a:pt x="1364996" y="492252"/>
                  </a:lnTo>
                  <a:lnTo>
                    <a:pt x="1384161" y="488374"/>
                  </a:lnTo>
                  <a:lnTo>
                    <a:pt x="1399825" y="477805"/>
                  </a:lnTo>
                  <a:lnTo>
                    <a:pt x="1410394" y="462141"/>
                  </a:lnTo>
                  <a:lnTo>
                    <a:pt x="1414272" y="442975"/>
                  </a:lnTo>
                  <a:lnTo>
                    <a:pt x="1414272" y="492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11310" y="2100833"/>
            <a:ext cx="105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PREN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7821" y="976376"/>
            <a:ext cx="1333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Equipe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acili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4453" y="1317243"/>
            <a:ext cx="2586355" cy="4636770"/>
          </a:xfrm>
          <a:custGeom>
            <a:avLst/>
            <a:gdLst/>
            <a:ahLst/>
            <a:cxnLst/>
            <a:rect l="l" t="t" r="r" b="b"/>
            <a:pathLst>
              <a:path w="2586354" h="4636770">
                <a:moveTo>
                  <a:pt x="1292631" y="4079240"/>
                </a:moveTo>
                <a:lnTo>
                  <a:pt x="1098829" y="4065397"/>
                </a:lnTo>
                <a:lnTo>
                  <a:pt x="1120952" y="4118902"/>
                </a:lnTo>
                <a:lnTo>
                  <a:pt x="0" y="4582871"/>
                </a:lnTo>
                <a:lnTo>
                  <a:pt x="22148" y="4636389"/>
                </a:lnTo>
                <a:lnTo>
                  <a:pt x="1143139" y="4172508"/>
                </a:lnTo>
                <a:lnTo>
                  <a:pt x="1165250" y="4225925"/>
                </a:lnTo>
                <a:lnTo>
                  <a:pt x="1267815" y="4107815"/>
                </a:lnTo>
                <a:lnTo>
                  <a:pt x="1292631" y="4079240"/>
                </a:lnTo>
                <a:close/>
              </a:path>
              <a:path w="2586354" h="4636770">
                <a:moveTo>
                  <a:pt x="2585999" y="915035"/>
                </a:moveTo>
                <a:lnTo>
                  <a:pt x="2553817" y="856742"/>
                </a:lnTo>
                <a:lnTo>
                  <a:pt x="2492146" y="744982"/>
                </a:lnTo>
                <a:lnTo>
                  <a:pt x="2459266" y="792683"/>
                </a:lnTo>
                <a:lnTo>
                  <a:pt x="1309141" y="0"/>
                </a:lnTo>
                <a:lnTo>
                  <a:pt x="1276375" y="47752"/>
                </a:lnTo>
                <a:lnTo>
                  <a:pt x="2426462" y="840282"/>
                </a:lnTo>
                <a:lnTo>
                  <a:pt x="2393594" y="887984"/>
                </a:lnTo>
                <a:lnTo>
                  <a:pt x="2585999" y="91503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739" y="5922670"/>
            <a:ext cx="2190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Groupe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Travail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Technique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02873" y="5855919"/>
            <a:ext cx="1167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quipe  d</a:t>
            </a:r>
            <a:r>
              <a:rPr sz="2400" spc="-18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anal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36992" y="5485384"/>
            <a:ext cx="2914015" cy="866140"/>
          </a:xfrm>
          <a:custGeom>
            <a:avLst/>
            <a:gdLst/>
            <a:ahLst/>
            <a:cxnLst/>
            <a:rect l="l" t="t" r="r" b="b"/>
            <a:pathLst>
              <a:path w="2914015" h="866139">
                <a:moveTo>
                  <a:pt x="175220" y="55819"/>
                </a:moveTo>
                <a:lnTo>
                  <a:pt x="159805" y="111669"/>
                </a:lnTo>
                <a:lnTo>
                  <a:pt x="2898393" y="866076"/>
                </a:lnTo>
                <a:lnTo>
                  <a:pt x="2913760" y="810247"/>
                </a:lnTo>
                <a:lnTo>
                  <a:pt x="175220" y="55819"/>
                </a:lnTo>
                <a:close/>
              </a:path>
              <a:path w="2914015" h="866139">
                <a:moveTo>
                  <a:pt x="190626" y="0"/>
                </a:moveTo>
                <a:lnTo>
                  <a:pt x="0" y="37591"/>
                </a:lnTo>
                <a:lnTo>
                  <a:pt x="144399" y="167487"/>
                </a:lnTo>
                <a:lnTo>
                  <a:pt x="159805" y="111669"/>
                </a:lnTo>
                <a:lnTo>
                  <a:pt x="131825" y="103962"/>
                </a:lnTo>
                <a:lnTo>
                  <a:pt x="147319" y="48132"/>
                </a:lnTo>
                <a:lnTo>
                  <a:pt x="177341" y="48132"/>
                </a:lnTo>
                <a:lnTo>
                  <a:pt x="190626" y="0"/>
                </a:lnTo>
                <a:close/>
              </a:path>
              <a:path w="2914015" h="866139">
                <a:moveTo>
                  <a:pt x="147319" y="48132"/>
                </a:moveTo>
                <a:lnTo>
                  <a:pt x="131825" y="103962"/>
                </a:lnTo>
                <a:lnTo>
                  <a:pt x="159805" y="111669"/>
                </a:lnTo>
                <a:lnTo>
                  <a:pt x="175220" y="55819"/>
                </a:lnTo>
                <a:lnTo>
                  <a:pt x="147319" y="48132"/>
                </a:lnTo>
                <a:close/>
              </a:path>
              <a:path w="2914015" h="866139">
                <a:moveTo>
                  <a:pt x="177341" y="48132"/>
                </a:moveTo>
                <a:lnTo>
                  <a:pt x="147319" y="48132"/>
                </a:lnTo>
                <a:lnTo>
                  <a:pt x="175220" y="55819"/>
                </a:lnTo>
                <a:lnTo>
                  <a:pt x="177341" y="481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696193" y="1937766"/>
            <a:ext cx="13309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Groupe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 marR="5080" indent="668655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ail  </a:t>
            </a:r>
            <a:r>
              <a:rPr sz="2000" spc="-5" dirty="0">
                <a:latin typeface="Calibri"/>
                <a:cs typeface="Calibri"/>
              </a:rPr>
              <a:t>technique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endParaRPr sz="2000">
              <a:latin typeface="Calibri"/>
              <a:cs typeface="Calibri"/>
            </a:endParaRPr>
          </a:p>
          <a:p>
            <a:pPr marL="363220" marR="5080" indent="245110" algn="r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ipe 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4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anal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956292" y="0"/>
            <a:ext cx="2235835" cy="2355215"/>
            <a:chOff x="9956292" y="0"/>
            <a:chExt cx="2235835" cy="2355215"/>
          </a:xfrm>
        </p:grpSpPr>
        <p:sp>
          <p:nvSpPr>
            <p:cNvPr id="36" name="object 36"/>
            <p:cNvSpPr/>
            <p:nvPr/>
          </p:nvSpPr>
          <p:spPr>
            <a:xfrm>
              <a:off x="9956292" y="2089404"/>
              <a:ext cx="892175" cy="266065"/>
            </a:xfrm>
            <a:custGeom>
              <a:avLst/>
              <a:gdLst/>
              <a:ahLst/>
              <a:cxnLst/>
              <a:rect l="l" t="t" r="r" b="b"/>
              <a:pathLst>
                <a:path w="892175" h="266064">
                  <a:moveTo>
                    <a:pt x="175949" y="56585"/>
                  </a:moveTo>
                  <a:lnTo>
                    <a:pt x="163930" y="113210"/>
                  </a:lnTo>
                  <a:lnTo>
                    <a:pt x="879728" y="265557"/>
                  </a:lnTo>
                  <a:lnTo>
                    <a:pt x="891666" y="208915"/>
                  </a:lnTo>
                  <a:lnTo>
                    <a:pt x="175949" y="56585"/>
                  </a:lnTo>
                  <a:close/>
                </a:path>
                <a:path w="892175" h="266064">
                  <a:moveTo>
                    <a:pt x="187959" y="0"/>
                  </a:moveTo>
                  <a:lnTo>
                    <a:pt x="0" y="48768"/>
                  </a:lnTo>
                  <a:lnTo>
                    <a:pt x="151891" y="169925"/>
                  </a:lnTo>
                  <a:lnTo>
                    <a:pt x="163930" y="113210"/>
                  </a:lnTo>
                  <a:lnTo>
                    <a:pt x="135635" y="107187"/>
                  </a:lnTo>
                  <a:lnTo>
                    <a:pt x="147574" y="50546"/>
                  </a:lnTo>
                  <a:lnTo>
                    <a:pt x="177231" y="50546"/>
                  </a:lnTo>
                  <a:lnTo>
                    <a:pt x="187959" y="0"/>
                  </a:lnTo>
                  <a:close/>
                </a:path>
                <a:path w="892175" h="266064">
                  <a:moveTo>
                    <a:pt x="147574" y="50546"/>
                  </a:moveTo>
                  <a:lnTo>
                    <a:pt x="135635" y="107187"/>
                  </a:lnTo>
                  <a:lnTo>
                    <a:pt x="163930" y="113210"/>
                  </a:lnTo>
                  <a:lnTo>
                    <a:pt x="175949" y="56585"/>
                  </a:lnTo>
                  <a:lnTo>
                    <a:pt x="147574" y="50546"/>
                  </a:lnTo>
                  <a:close/>
                </a:path>
                <a:path w="892175" h="266064">
                  <a:moveTo>
                    <a:pt x="177231" y="50546"/>
                  </a:moveTo>
                  <a:lnTo>
                    <a:pt x="147574" y="50546"/>
                  </a:lnTo>
                  <a:lnTo>
                    <a:pt x="175949" y="56585"/>
                  </a:lnTo>
                  <a:lnTo>
                    <a:pt x="177231" y="5054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69652" y="0"/>
              <a:ext cx="2022475" cy="462280"/>
            </a:xfrm>
            <a:custGeom>
              <a:avLst/>
              <a:gdLst/>
              <a:ahLst/>
              <a:cxnLst/>
              <a:rect l="l" t="t" r="r" b="b"/>
              <a:pathLst>
                <a:path w="2022475" h="462280">
                  <a:moveTo>
                    <a:pt x="0" y="461772"/>
                  </a:moveTo>
                  <a:lnTo>
                    <a:pt x="2022348" y="461772"/>
                  </a:lnTo>
                  <a:lnTo>
                    <a:pt x="2022348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0395966" y="13207"/>
            <a:ext cx="157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</a:t>
            </a:r>
            <a:r>
              <a:rPr spc="-50" dirty="0"/>
              <a:t> </a:t>
            </a:r>
            <a:r>
              <a:rPr spc="-20" dirty="0"/>
              <a:t>CYCLE</a:t>
            </a:r>
            <a:r>
              <a:rPr spc="-40" dirty="0"/>
              <a:t> </a:t>
            </a:r>
            <a:r>
              <a:rPr spc="-5" dirty="0"/>
              <a:t>IPC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DB4155-B29A-704D-4335-5B37FC743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1" y="46115"/>
            <a:ext cx="6740780" cy="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8CCB767ECA2945A2972C1B8C4B2FAF" ma:contentTypeVersion="14" ma:contentTypeDescription="Creare un nuovo documento." ma:contentTypeScope="" ma:versionID="60bb2ac3351c223140dbb767bc6ffb71">
  <xsd:schema xmlns:xsd="http://www.w3.org/2001/XMLSchema" xmlns:xs="http://www.w3.org/2001/XMLSchema" xmlns:p="http://schemas.microsoft.com/office/2006/metadata/properties" xmlns:ns2="60b383c8-d514-46d9-801f-d9bf9d31236e" xmlns:ns3="d1d1d275-8768-4d4a-979e-aa04a4efa952" targetNamespace="http://schemas.microsoft.com/office/2006/metadata/properties" ma:root="true" ma:fieldsID="56ebf7cb41c5c38d9d8347c826d33ede" ns2:_="" ns3:_="">
    <xsd:import namespace="60b383c8-d514-46d9-801f-d9bf9d31236e"/>
    <xsd:import namespace="d1d1d275-8768-4d4a-979e-aa04a4efa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383c8-d514-46d9-801f-d9bf9d312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1d275-8768-4d4a-979e-aa04a4efa9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c474ac-1042-4b67-8499-cc006b33c5f0}" ma:internalName="TaxCatchAll" ma:showField="CatchAllData" ma:web="d1d1d275-8768-4d4a-979e-aa04a4efa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383c8-d514-46d9-801f-d9bf9d31236e">
      <Terms xmlns="http://schemas.microsoft.com/office/infopath/2007/PartnerControls"/>
    </lcf76f155ced4ddcb4097134ff3c332f>
    <TaxCatchAll xmlns="d1d1d275-8768-4d4a-979e-aa04a4efa952" xsi:nil="true"/>
  </documentManagement>
</p:properties>
</file>

<file path=customXml/itemProps1.xml><?xml version="1.0" encoding="utf-8"?>
<ds:datastoreItem xmlns:ds="http://schemas.openxmlformats.org/officeDocument/2006/customXml" ds:itemID="{581D5407-D191-41DB-A6A9-02BFF3F3338F}"/>
</file>

<file path=customXml/itemProps2.xml><?xml version="1.0" encoding="utf-8"?>
<ds:datastoreItem xmlns:ds="http://schemas.openxmlformats.org/officeDocument/2006/customXml" ds:itemID="{018F825B-D5D9-41EC-8CD3-F2E13DF0F51D}"/>
</file>

<file path=customXml/itemProps3.xml><?xml version="1.0" encoding="utf-8"?>
<ds:datastoreItem xmlns:ds="http://schemas.openxmlformats.org/officeDocument/2006/customXml" ds:itemID="{AD807363-FBFF-43E5-BE5E-F731B42290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3108</Words>
  <Application>Microsoft Office PowerPoint</Application>
  <PresentationFormat>Widescreen</PresentationFormat>
  <Paragraphs>282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 MT</vt:lpstr>
      <vt:lpstr>Arial Unicode MS</vt:lpstr>
      <vt:lpstr>Calibri</vt:lpstr>
      <vt:lpstr>Calibri Light</vt:lpstr>
      <vt:lpstr>Leelawadee UI Semilight</vt:lpstr>
      <vt:lpstr>Symbol</vt:lpstr>
      <vt:lpstr>Times New Roman</vt:lpstr>
      <vt:lpstr>Office Theme</vt:lpstr>
      <vt:lpstr>PowerPoint Presentation</vt:lpstr>
      <vt:lpstr>MISE EN OEUVRE DE L’ANALYSE</vt:lpstr>
      <vt:lpstr>EXIGENCES ET ROLE DE  L’EQUIPE D’ANALYSE</vt:lpstr>
      <vt:lpstr>ROLES ET RESPONSABILITES  DE L’EQUIPE D’ANALYSE</vt:lpstr>
      <vt:lpstr>PowerPoint Presentation</vt:lpstr>
      <vt:lpstr>ROLE DES FACILITATEURS PRINCIPAUX</vt:lpstr>
      <vt:lpstr>ROLE DES CO-FACILITATEURS DE GROUPES</vt:lpstr>
      <vt:lpstr>ROLE DES CCLE</vt:lpstr>
      <vt:lpstr>LE CYCLE IPC</vt:lpstr>
      <vt:lpstr>PowerPoint Presentation</vt:lpstr>
      <vt:lpstr>PLANIFIER</vt:lpstr>
      <vt:lpstr>PREPARER</vt:lpstr>
      <vt:lpstr>PREPARER</vt:lpstr>
      <vt:lpstr>METTRE EN PLACE</vt:lpstr>
      <vt:lpstr>METTRE EN PLACE</vt:lpstr>
      <vt:lpstr>VETTING de l’analyse IPC</vt:lpstr>
      <vt:lpstr>COMMUNIQUER</vt:lpstr>
      <vt:lpstr>APPRENDRE</vt:lpstr>
      <vt:lpstr>LIGNES ROUGE</vt:lpstr>
      <vt:lpstr>Communauté des praticiens (CoP): à quoi l’utiliseriez vous?  A quoi voudriez vous qu’elle ressemble?</vt:lpstr>
      <vt:lpstr>PowerPoint Presentation</vt:lpstr>
      <vt:lpstr>PowerPoint Presentation</vt:lpstr>
      <vt:lpstr>Liens importants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Sayed, Duaa (ESA)</dc:creator>
  <cp:lastModifiedBy>DiCocco, Sharon (ESA)</cp:lastModifiedBy>
  <cp:revision>1</cp:revision>
  <dcterms:created xsi:type="dcterms:W3CDTF">2024-11-29T08:20:27Z</dcterms:created>
  <dcterms:modified xsi:type="dcterms:W3CDTF">2024-11-29T08:30:01Z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2024-11-29T00:00:00Z</vt:filetime>
  </property>
  <property fmtid="{D5CDD505-2E9C-101B-9397-08002B2CF9AE}" pid="5" name="ContentTypeId">
    <vt:lpwstr>0x0101009C8CCB767ECA2945A2972C1B8C4B2FAF</vt:lpwstr>
  </property>
</Properties>
</file>