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08111" y="9855"/>
            <a:ext cx="411099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02942" y="3194126"/>
            <a:ext cx="7525384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cinfo.org/ipcinfo-website/contacts/en/" TargetMode="External"/><Relationship Id="rId13" Type="http://schemas.openxmlformats.org/officeDocument/2006/relationships/hyperlink" Target="https://www.surveymonkey.com/r/XN867VG" TargetMode="External"/><Relationship Id="rId3" Type="http://schemas.openxmlformats.org/officeDocument/2006/relationships/hyperlink" Target="http://www.ipcinfo.org/" TargetMode="External"/><Relationship Id="rId7" Type="http://schemas.openxmlformats.org/officeDocument/2006/relationships/hyperlink" Target="http://23.23.115.229/" TargetMode="External"/><Relationship Id="rId12" Type="http://schemas.openxmlformats.org/officeDocument/2006/relationships/hyperlink" Target="https://www.surveymonkey.com/r/IPClearn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cinfo.org/ipcinfo-website/ipc-systems-login/ipc-certification-programme/en/" TargetMode="External"/><Relationship Id="rId11" Type="http://schemas.openxmlformats.org/officeDocument/2006/relationships/hyperlink" Target="https://www.surveymonkey.com/r/BTBM7XZ" TargetMode="External"/><Relationship Id="rId5" Type="http://schemas.openxmlformats.org/officeDocument/2006/relationships/hyperlink" Target="http://www.ipcinfo.org/ipcinfo-website/ipc-global-partnership-and-programme/en/" TargetMode="External"/><Relationship Id="rId15" Type="http://schemas.openxmlformats.org/officeDocument/2006/relationships/hyperlink" Target="https://forms.gle/JMFQmHrKMmiwmixEA" TargetMode="External"/><Relationship Id="rId10" Type="http://schemas.openxmlformats.org/officeDocument/2006/relationships/hyperlink" Target="https://unfao.sharepoint.com/sites/ipc/Lists/Calendar/Overlay%20Calendar.aspx" TargetMode="External"/><Relationship Id="rId4" Type="http://schemas.openxmlformats.org/officeDocument/2006/relationships/hyperlink" Target="http://www.ipcinfo.org/ipc-country-analysis/" TargetMode="External"/><Relationship Id="rId9" Type="http://schemas.openxmlformats.org/officeDocument/2006/relationships/hyperlink" Target="http://www.ipcinfo.org/ipcinfo-website/events/en/" TargetMode="External"/><Relationship Id="rId14" Type="http://schemas.openxmlformats.org/officeDocument/2006/relationships/hyperlink" Target="https://forms.gle/JsaWGdib6ZjWQMNu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info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5152" y="2421382"/>
            <a:ext cx="633222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Carlito"/>
                <a:cs typeface="Carlito"/>
              </a:rPr>
              <a:t>IPC</a:t>
            </a:r>
            <a:r>
              <a:rPr sz="44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arlito"/>
                <a:cs typeface="Carlito"/>
              </a:rPr>
              <a:t>PROCESSES</a:t>
            </a:r>
            <a:r>
              <a:rPr sz="44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400" b="1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44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Carlito"/>
                <a:cs typeface="Carlito"/>
              </a:rPr>
              <a:t>TOOLS</a:t>
            </a:r>
            <a:endParaRPr sz="4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4400" b="1" spc="-10" dirty="0">
                <a:solidFill>
                  <a:srgbClr val="FFFFFF"/>
                </a:solidFill>
                <a:latin typeface="Carlito"/>
                <a:cs typeface="Carlito"/>
              </a:rPr>
              <a:t>workshop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8067413-98B9-85F9-5BB4-6C8070E7E61C}"/>
              </a:ext>
            </a:extLst>
          </p:cNvPr>
          <p:cNvSpPr/>
          <p:nvPr/>
        </p:nvSpPr>
        <p:spPr>
          <a:xfrm>
            <a:off x="1" y="4419600"/>
            <a:ext cx="12191999" cy="1676400"/>
          </a:xfrm>
          <a:prstGeom prst="flowChartProcess">
            <a:avLst/>
          </a:prstGeom>
          <a:solidFill>
            <a:srgbClr val="9EC2E6"/>
          </a:solidFill>
          <a:ln>
            <a:solidFill>
              <a:srgbClr val="9EC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FFAFF-5416-2D5A-1551-A361BD9FD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557281"/>
            <a:ext cx="12039599" cy="13922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0864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9205" y="2236475"/>
            <a:ext cx="9770745" cy="109220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3200" dirty="0">
                <a:latin typeface="Carlito"/>
                <a:cs typeface="Carlito"/>
              </a:rPr>
              <a:t>What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are</a:t>
            </a:r>
            <a:r>
              <a:rPr sz="3200" spc="-8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-7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main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things</a:t>
            </a:r>
            <a:r>
              <a:rPr sz="3200" spc="-4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to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remind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in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-7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planning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phase?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000" i="1" spc="-10" dirty="0">
                <a:solidFill>
                  <a:srgbClr val="FF0000"/>
                </a:solidFill>
                <a:latin typeface="Carlito"/>
                <a:cs typeface="Carlito"/>
              </a:rPr>
              <a:t>Type</a:t>
            </a:r>
            <a:r>
              <a:rPr sz="2000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in</a:t>
            </a:r>
            <a:r>
              <a:rPr sz="2000" i="1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the</a:t>
            </a:r>
            <a:r>
              <a:rPr sz="2000" i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zoom</a:t>
            </a:r>
            <a:r>
              <a:rPr sz="2000" i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chat</a:t>
            </a:r>
            <a:r>
              <a:rPr sz="2000" i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in</a:t>
            </a:r>
            <a:r>
              <a:rPr sz="2000" i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whatever</a:t>
            </a:r>
            <a:r>
              <a:rPr sz="2000" i="1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rlito"/>
                <a:cs typeface="Carlito"/>
              </a:rPr>
              <a:t>order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0864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699" y="738390"/>
            <a:ext cx="11473180" cy="568515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spc="-10" dirty="0">
                <a:latin typeface="Carlito"/>
                <a:cs typeface="Carlito"/>
              </a:rPr>
              <a:t>TIPS:</a:t>
            </a: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rlito"/>
                <a:cs typeface="Carlito"/>
              </a:rPr>
              <a:t>TWG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meeting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on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planning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should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include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all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agencies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so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that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calendar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processes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are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agreed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upon</a:t>
            </a:r>
            <a:endParaRPr sz="2000">
              <a:latin typeface="Carlito"/>
              <a:cs typeface="Carlito"/>
            </a:endParaRPr>
          </a:p>
          <a:p>
            <a:pPr marL="241300" marR="353695" indent="-228600">
              <a:lnSpc>
                <a:spcPts val="216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rlito"/>
                <a:cs typeface="Carlito"/>
              </a:rPr>
              <a:t>During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planning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phase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initial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screening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of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data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available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(data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mapping)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deadline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for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sharing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is </a:t>
            </a:r>
            <a:r>
              <a:rPr sz="2000" dirty="0">
                <a:latin typeface="Carlito"/>
                <a:cs typeface="Carlito"/>
              </a:rPr>
              <a:t>done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–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individual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follow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up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DCT</a:t>
            </a: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rlito"/>
                <a:cs typeface="Carlito"/>
              </a:rPr>
              <a:t>Plan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analysis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at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least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one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week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after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data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ANALYSIS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should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be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finished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(not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data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collection)</a:t>
            </a: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rlito"/>
                <a:cs typeface="Carlito"/>
              </a:rPr>
              <a:t>Agree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with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OCHA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deadline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for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sharing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negotiate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breathing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room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between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analysis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the</a:t>
            </a:r>
            <a:endParaRPr sz="2000">
              <a:latin typeface="Carlito"/>
              <a:cs typeface="Carlito"/>
            </a:endParaRPr>
          </a:p>
          <a:p>
            <a:pPr marL="241300">
              <a:lnSpc>
                <a:spcPts val="2280"/>
              </a:lnSpc>
            </a:pPr>
            <a:r>
              <a:rPr sz="2000" spc="-25" dirty="0">
                <a:latin typeface="Carlito"/>
                <a:cs typeface="Carlito"/>
              </a:rPr>
              <a:t>HNO</a:t>
            </a:r>
            <a:endParaRPr sz="2000">
              <a:latin typeface="Carlito"/>
              <a:cs typeface="Carlito"/>
            </a:endParaRPr>
          </a:p>
          <a:p>
            <a:pPr marL="241300" marR="100965" indent="-228600">
              <a:lnSpc>
                <a:spcPts val="216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rlito"/>
                <a:cs typeface="Carlito"/>
              </a:rPr>
              <a:t>During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planning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phase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all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IPC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Partners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(mandatory)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other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agencies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non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present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should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listed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and </a:t>
            </a:r>
            <a:r>
              <a:rPr sz="2000" dirty="0">
                <a:latin typeface="Carlito"/>
                <a:cs typeface="Carlito"/>
              </a:rPr>
              <a:t>plan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to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contact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engage</a:t>
            </a:r>
            <a:r>
              <a:rPr sz="2000" spc="-7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them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should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be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done.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Consider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different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department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same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agency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too.</a:t>
            </a: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ts val="228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rlito"/>
                <a:cs typeface="Carlito"/>
              </a:rPr>
              <a:t>During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planning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phase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initial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agreements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on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venue,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funds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repartition,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budget,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logistics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should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be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made.</a:t>
            </a:r>
            <a:endParaRPr sz="2000">
              <a:latin typeface="Carlito"/>
              <a:cs typeface="Carlito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latin typeface="Carlito"/>
                <a:cs typeface="Carlito"/>
              </a:rPr>
              <a:t>Agree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on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DSA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planning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phase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+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agree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on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credit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purchase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if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needed</a:t>
            </a:r>
            <a:endParaRPr sz="2000">
              <a:latin typeface="Carlito"/>
              <a:cs typeface="Carlito"/>
            </a:endParaRPr>
          </a:p>
          <a:p>
            <a:pPr marL="241300" marR="5080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rlito"/>
                <a:cs typeface="Carlito"/>
              </a:rPr>
              <a:t>Invitations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should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be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sent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two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weeks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before,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reminder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by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email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one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week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before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again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Friday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before </a:t>
            </a:r>
            <a:r>
              <a:rPr sz="2000" dirty="0">
                <a:latin typeface="Carlito"/>
                <a:cs typeface="Carlito"/>
              </a:rPr>
              <a:t>–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request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confirmation.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If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context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focal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points,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decide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before.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Make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sure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you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copy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supervisors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first invitation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–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do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individual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follow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up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of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those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not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confirming.</a:t>
            </a: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rlito"/>
                <a:cs typeface="Carlito"/>
              </a:rPr>
              <a:t>Ensure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translation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facilities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are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provided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if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needed</a:t>
            </a: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rlito"/>
                <a:cs typeface="Carlito"/>
              </a:rPr>
              <a:t>Check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whether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training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or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refresher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is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needed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organize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trainers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0864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PLAN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9205" y="2236475"/>
            <a:ext cx="10283825" cy="109220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3200" dirty="0">
                <a:latin typeface="Carlito"/>
                <a:cs typeface="Carlito"/>
              </a:rPr>
              <a:t>What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are</a:t>
            </a:r>
            <a:r>
              <a:rPr sz="3200" spc="-7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main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things</a:t>
            </a:r>
            <a:r>
              <a:rPr sz="3200" spc="-4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to</a:t>
            </a:r>
            <a:r>
              <a:rPr sz="3200" spc="-6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remind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in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-7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preparation</a:t>
            </a:r>
            <a:r>
              <a:rPr sz="3200" spc="-5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phase?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000" i="1" spc="-10" dirty="0">
                <a:solidFill>
                  <a:srgbClr val="FF0000"/>
                </a:solidFill>
                <a:latin typeface="Carlito"/>
                <a:cs typeface="Carlito"/>
              </a:rPr>
              <a:t>Type</a:t>
            </a:r>
            <a:r>
              <a:rPr sz="2000" i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in</a:t>
            </a:r>
            <a:r>
              <a:rPr sz="2000" i="1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the</a:t>
            </a:r>
            <a:r>
              <a:rPr sz="2000" i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zoom</a:t>
            </a:r>
            <a:r>
              <a:rPr sz="2000" i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chat</a:t>
            </a:r>
            <a:r>
              <a:rPr sz="2000" i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in</a:t>
            </a:r>
            <a:r>
              <a:rPr sz="2000" i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whatever</a:t>
            </a:r>
            <a:r>
              <a:rPr sz="2000" i="1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rlito"/>
                <a:cs typeface="Carlito"/>
              </a:rPr>
              <a:t>order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0244" y="9855"/>
            <a:ext cx="1304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PREPARE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372" y="928675"/>
            <a:ext cx="11349990" cy="552069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spc="-10" dirty="0">
                <a:latin typeface="Carlito"/>
                <a:cs typeface="Carlito"/>
              </a:rPr>
              <a:t>TIPS: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ts val="251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The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more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done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preparation,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easiest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consensus: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analysts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focus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debate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are</a:t>
            </a:r>
            <a:endParaRPr sz="2200">
              <a:latin typeface="Carlito"/>
              <a:cs typeface="Carlito"/>
            </a:endParaRPr>
          </a:p>
          <a:p>
            <a:pPr marL="241300">
              <a:lnSpc>
                <a:spcPts val="2510"/>
              </a:lnSpc>
            </a:pPr>
            <a:r>
              <a:rPr sz="2200" dirty="0">
                <a:latin typeface="Carlito"/>
                <a:cs typeface="Carlito"/>
              </a:rPr>
              <a:t>not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rush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making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decision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last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day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CDT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ISS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need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100%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filled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20" dirty="0">
                <a:latin typeface="Carlito"/>
                <a:cs typeface="Carlito"/>
              </a:rPr>
              <a:t>HFA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need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ready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facilitators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agree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preparation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phase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Consider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week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before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analysis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full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time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IPC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work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facilitators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clear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your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agenda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Prepare</a:t>
            </a:r>
            <a:r>
              <a:rPr sz="2200" spc="-9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EVERYTHING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BEFORE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(groups,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rooms,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projectors,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access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ISS,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templates,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backup</a:t>
            </a:r>
            <a:r>
              <a:rPr sz="2200" spc="-8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plans)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Decide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when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paying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DSA,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better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split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advance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final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payment</a:t>
            </a:r>
            <a:endParaRPr sz="2200">
              <a:latin typeface="Carlito"/>
              <a:cs typeface="Carlito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rlito"/>
                <a:cs typeface="Carlito"/>
              </a:rPr>
              <a:t>It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team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work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–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avoid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putting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everything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shoulders: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create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preparation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task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force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50" dirty="0">
                <a:latin typeface="Carlito"/>
                <a:cs typeface="Carlito"/>
              </a:rPr>
              <a:t>/ </a:t>
            </a:r>
            <a:r>
              <a:rPr sz="2200" dirty="0">
                <a:latin typeface="Carlito"/>
                <a:cs typeface="Carlito"/>
              </a:rPr>
              <a:t>plural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put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people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charge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based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their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competence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interests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ask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GSU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support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EARLY, </a:t>
            </a:r>
            <a:r>
              <a:rPr sz="2200" dirty="0">
                <a:latin typeface="Carlito"/>
                <a:cs typeface="Carlito"/>
              </a:rPr>
              <a:t>ask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CCLE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support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EARLY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If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virtual,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decide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how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it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going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work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explain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email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before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start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analysis</a:t>
            </a:r>
            <a:endParaRPr sz="2200">
              <a:latin typeface="Carlito"/>
              <a:cs typeface="Carlito"/>
            </a:endParaRPr>
          </a:p>
          <a:p>
            <a:pPr marL="241300" marR="85725" indent="-228600">
              <a:lnSpc>
                <a:spcPts val="238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rlito"/>
                <a:cs typeface="Carlito"/>
              </a:rPr>
              <a:t>Ask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facilitators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get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touch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have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meeting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his/her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group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before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analysis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check </a:t>
            </a:r>
            <a:r>
              <a:rPr sz="2200" dirty="0">
                <a:latin typeface="Carlito"/>
                <a:cs typeface="Carlito"/>
              </a:rPr>
              <a:t>they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have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access,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understood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how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going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work,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timeline,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repartition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work</a:t>
            </a:r>
            <a:endParaRPr sz="22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47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IMPLEMENT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221" y="637844"/>
            <a:ext cx="11722735" cy="58058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dirty="0">
                <a:solidFill>
                  <a:srgbClr val="FF0000"/>
                </a:solidFill>
                <a:latin typeface="Carlito"/>
                <a:cs typeface="Carlito"/>
              </a:rPr>
              <a:t>MOST</a:t>
            </a:r>
            <a:r>
              <a:rPr sz="2200" spc="-1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dirty="0">
                <a:solidFill>
                  <a:srgbClr val="FF0000"/>
                </a:solidFill>
                <a:latin typeface="Carlito"/>
                <a:cs typeface="Carlito"/>
              </a:rPr>
              <a:t>COMMON</a:t>
            </a:r>
            <a:r>
              <a:rPr sz="2200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“SITUATIONS”</a:t>
            </a:r>
            <a:endParaRPr sz="2200">
              <a:latin typeface="Carlito"/>
              <a:cs typeface="Carlito"/>
            </a:endParaRPr>
          </a:p>
          <a:p>
            <a:pPr marL="240665" marR="35560" indent="-228600">
              <a:lnSpc>
                <a:spcPts val="238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Analysis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end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Friday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very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short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plenary,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most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people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already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packing,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they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go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home </a:t>
            </a:r>
            <a:r>
              <a:rPr sz="2200" dirty="0">
                <a:latin typeface="Carlito"/>
                <a:cs typeface="Carlito"/>
              </a:rPr>
              <a:t>without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knowing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results,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there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was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time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discuss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about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communication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process,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SAT </a:t>
            </a:r>
            <a:r>
              <a:rPr sz="2200" dirty="0">
                <a:latin typeface="Carlito"/>
                <a:cs typeface="Carlito"/>
              </a:rPr>
              <a:t>could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done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together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ts val="2510"/>
              </a:lnSpc>
              <a:spcBef>
                <a:spcPts val="69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The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first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day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dedicated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give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access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ISS,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exchange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phone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numbers,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connect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computers,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finding</a:t>
            </a:r>
            <a:endParaRPr sz="2200">
              <a:latin typeface="Carlito"/>
              <a:cs typeface="Carlito"/>
            </a:endParaRPr>
          </a:p>
          <a:p>
            <a:pPr marL="240665">
              <a:lnSpc>
                <a:spcPts val="2375"/>
              </a:lnSpc>
            </a:pP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right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room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(Physical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virtual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room),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every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group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organize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different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way –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some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steps,</a:t>
            </a:r>
            <a:endParaRPr sz="2200">
              <a:latin typeface="Carlito"/>
              <a:cs typeface="Carlito"/>
            </a:endParaRPr>
          </a:p>
          <a:p>
            <a:pPr marL="240665">
              <a:lnSpc>
                <a:spcPts val="2510"/>
              </a:lnSpc>
            </a:pPr>
            <a:r>
              <a:rPr sz="2200" dirty="0">
                <a:latin typeface="Carlito"/>
                <a:cs typeface="Carlito"/>
              </a:rPr>
              <a:t>others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areas,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other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all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current…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rlito"/>
                <a:cs typeface="Carlito"/>
              </a:rPr>
              <a:t>Facilitators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provide</a:t>
            </a:r>
            <a:r>
              <a:rPr sz="2200" spc="-9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different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orientations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different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groups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regarding</a:t>
            </a:r>
            <a:r>
              <a:rPr sz="2200" spc="-10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same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topic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ts val="251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ISS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working,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participants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cannot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connect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(physical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virtual),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participants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show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up,</a:t>
            </a:r>
            <a:endParaRPr sz="2200">
              <a:latin typeface="Carlito"/>
              <a:cs typeface="Carlito"/>
            </a:endParaRPr>
          </a:p>
          <a:p>
            <a:pPr marL="240665">
              <a:lnSpc>
                <a:spcPts val="2510"/>
              </a:lnSpc>
              <a:tabLst>
                <a:tab pos="6448425" algn="l"/>
              </a:tabLst>
            </a:pPr>
            <a:r>
              <a:rPr sz="2200" dirty="0">
                <a:latin typeface="Carlito"/>
                <a:cs typeface="Carlito"/>
              </a:rPr>
              <a:t>clearly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whole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block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participants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missing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(INGOs</a:t>
            </a:r>
            <a:r>
              <a:rPr sz="2200" dirty="0">
                <a:latin typeface="Carlito"/>
                <a:cs typeface="Carlito"/>
              </a:rPr>
              <a:t>	or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UN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nutritionists,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etc..)</a:t>
            </a:r>
            <a:endParaRPr sz="2200">
              <a:latin typeface="Carlito"/>
              <a:cs typeface="Carlito"/>
            </a:endParaRPr>
          </a:p>
          <a:p>
            <a:pPr marL="240665" marR="1093470" indent="-2286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Results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changes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after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analysis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unclear</a:t>
            </a:r>
            <a:r>
              <a:rPr sz="2200" spc="-50" dirty="0">
                <a:latin typeface="Carlito"/>
                <a:cs typeface="Carlito"/>
              </a:rPr>
              <a:t> how,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changes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proposed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inplenary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not </a:t>
            </a:r>
            <a:r>
              <a:rPr sz="2200" dirty="0">
                <a:latin typeface="Carlito"/>
                <a:cs typeface="Carlito"/>
              </a:rPr>
              <a:t>appearing/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done/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done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different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direction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than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proposed,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..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ts val="2510"/>
              </a:lnSpc>
              <a:spcBef>
                <a:spcPts val="70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The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first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day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giving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access,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second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third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uploading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evidence,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fourth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for</a:t>
            </a:r>
            <a:endParaRPr sz="2200">
              <a:latin typeface="Carlito"/>
              <a:cs typeface="Carlito"/>
            </a:endParaRPr>
          </a:p>
          <a:p>
            <a:pPr marL="240665">
              <a:lnSpc>
                <a:spcPts val="2510"/>
              </a:lnSpc>
            </a:pPr>
            <a:r>
              <a:rPr sz="2200" dirty="0">
                <a:latin typeface="Carlito"/>
                <a:cs typeface="Carlito"/>
              </a:rPr>
              <a:t>analysis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fifth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vetting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communication….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So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basically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whole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analysis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lasted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day!!</a:t>
            </a:r>
            <a:endParaRPr sz="22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2610"/>
              </a:spcBef>
              <a:tabLst>
                <a:tab pos="756285" algn="l"/>
              </a:tabLst>
            </a:pPr>
            <a:r>
              <a:rPr sz="2200" spc="-50" dirty="0">
                <a:solidFill>
                  <a:srgbClr val="FF0000"/>
                </a:solidFill>
                <a:latin typeface="Carlito"/>
                <a:cs typeface="Carlito"/>
              </a:rPr>
              <a:t>-</a:t>
            </a:r>
            <a:r>
              <a:rPr sz="2200" dirty="0">
                <a:solidFill>
                  <a:srgbClr val="FF0000"/>
                </a:solidFill>
                <a:latin typeface="Carlito"/>
                <a:cs typeface="Carlito"/>
              </a:rPr>
              <a:t>	Anything</a:t>
            </a:r>
            <a:r>
              <a:rPr sz="2200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rlito"/>
                <a:cs typeface="Carlito"/>
              </a:rPr>
              <a:t>else??</a:t>
            </a:r>
            <a:endParaRPr sz="22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47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IMPLEMENT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699" y="648995"/>
            <a:ext cx="11229975" cy="564705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spc="-10" dirty="0">
                <a:latin typeface="Carlito"/>
                <a:cs typeface="Carlito"/>
              </a:rPr>
              <a:t>TIPS: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Smart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agenda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(one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analysts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facilitators)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(if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virtual)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Ensure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facilitators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&amp;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analysts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touch,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reachable,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can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communicate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Daily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meetings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among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facilitators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The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last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day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should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focus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10" dirty="0">
                <a:latin typeface="Carlito"/>
                <a:cs typeface="Carlito"/>
              </a:rPr>
              <a:t>SAT,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vetting,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communication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(in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this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order)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Friday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does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count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Coping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strategies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options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deal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difficult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situations</a:t>
            </a:r>
            <a:endParaRPr sz="2200">
              <a:latin typeface="Carlito"/>
              <a:cs typeface="Carlito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</a:tabLst>
            </a:pPr>
            <a:r>
              <a:rPr sz="2200" spc="-10" dirty="0">
                <a:latin typeface="Carlito"/>
                <a:cs typeface="Carlito"/>
              </a:rPr>
              <a:t>Connection</a:t>
            </a:r>
            <a:endParaRPr sz="2200">
              <a:latin typeface="Carlito"/>
              <a:cs typeface="Carlito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har char="-"/>
              <a:tabLst>
                <a:tab pos="756285" algn="l"/>
              </a:tabLst>
            </a:pPr>
            <a:r>
              <a:rPr sz="2200" dirty="0">
                <a:latin typeface="Carlito"/>
                <a:cs typeface="Carlito"/>
              </a:rPr>
              <a:t>Poor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participation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fake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participation</a:t>
            </a:r>
            <a:r>
              <a:rPr sz="2200" spc="-7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disappearing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participants</a:t>
            </a:r>
            <a:endParaRPr sz="2200">
              <a:latin typeface="Carlito"/>
              <a:cs typeface="Carlito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har char="-"/>
              <a:tabLst>
                <a:tab pos="756285" algn="l"/>
              </a:tabLst>
            </a:pPr>
            <a:r>
              <a:rPr sz="2200" dirty="0">
                <a:latin typeface="Carlito"/>
                <a:cs typeface="Carlito"/>
              </a:rPr>
              <a:t>Non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cooperation</a:t>
            </a:r>
            <a:endParaRPr sz="2200">
              <a:latin typeface="Carlito"/>
              <a:cs typeface="Carlito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</a:tabLst>
            </a:pPr>
            <a:r>
              <a:rPr sz="2200" dirty="0">
                <a:latin typeface="Carlito"/>
                <a:cs typeface="Carlito"/>
              </a:rPr>
              <a:t>Preparation</a:t>
            </a:r>
            <a:r>
              <a:rPr sz="2200" spc="-8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done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735"/>
              </a:spcBef>
              <a:buChar char="-"/>
              <a:tabLst>
                <a:tab pos="299085" algn="l"/>
              </a:tabLst>
            </a:pPr>
            <a:r>
              <a:rPr sz="2200" dirty="0">
                <a:latin typeface="Carlito"/>
                <a:cs typeface="Carlito"/>
              </a:rPr>
              <a:t>Remember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link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AMN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available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(both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way)</a:t>
            </a:r>
            <a:endParaRPr sz="22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spcBef>
                <a:spcPts val="745"/>
              </a:spcBef>
              <a:buChar char="-"/>
              <a:tabLst>
                <a:tab pos="299085" algn="l"/>
              </a:tabLst>
            </a:pPr>
            <a:r>
              <a:rPr sz="2200" dirty="0">
                <a:latin typeface="Carlito"/>
                <a:cs typeface="Carlito"/>
              </a:rPr>
              <a:t>WRAP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UP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ACTIONS:</a:t>
            </a:r>
            <a:endParaRPr sz="2200">
              <a:latin typeface="Carlito"/>
              <a:cs typeface="Carlito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Char char="-"/>
              <a:tabLst>
                <a:tab pos="756285" algn="l"/>
              </a:tabLst>
            </a:pPr>
            <a:r>
              <a:rPr sz="2200" spc="-10" dirty="0">
                <a:latin typeface="Carlito"/>
                <a:cs typeface="Carlito"/>
              </a:rPr>
              <a:t>Freeze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analysis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downloading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PDF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share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core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facilitators/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analysts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want</a:t>
            </a:r>
            <a:endParaRPr sz="2200">
              <a:latin typeface="Carlito"/>
              <a:cs typeface="Carlito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-"/>
              <a:tabLst>
                <a:tab pos="756285" algn="l"/>
              </a:tabLst>
            </a:pPr>
            <a:r>
              <a:rPr sz="2200" dirty="0">
                <a:latin typeface="Carlito"/>
                <a:cs typeface="Carlito"/>
              </a:rPr>
              <a:t>Thank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email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agencies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supervisors</a:t>
            </a:r>
            <a:endParaRPr sz="22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0"/>
            <a:ext cx="7068311" cy="7056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9290">
              <a:lnSpc>
                <a:spcPct val="100000"/>
              </a:lnSpc>
              <a:spcBef>
                <a:spcPts val="95"/>
              </a:spcBef>
            </a:pPr>
            <a:r>
              <a:rPr dirty="0"/>
              <a:t>VETTING</a:t>
            </a:r>
            <a:r>
              <a:rPr spc="-15" dirty="0"/>
              <a:t> </a:t>
            </a:r>
            <a:r>
              <a:rPr dirty="0"/>
              <a:t>of IPC</a:t>
            </a:r>
            <a:r>
              <a:rPr spc="10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5699" y="943102"/>
            <a:ext cx="11417300" cy="57289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160020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rlito"/>
                <a:cs typeface="Carlito"/>
              </a:rPr>
              <a:t>As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lead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facilitator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expected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ensure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vetting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sessions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happens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open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neutral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and </a:t>
            </a:r>
            <a:r>
              <a:rPr sz="2200" dirty="0">
                <a:latin typeface="Carlito"/>
                <a:cs typeface="Carlito"/>
              </a:rPr>
              <a:t>technical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debate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allowed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encouraged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from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participants.</a:t>
            </a:r>
            <a:endParaRPr sz="2200">
              <a:latin typeface="Carlito"/>
              <a:cs typeface="Carlito"/>
            </a:endParaRPr>
          </a:p>
          <a:p>
            <a:pPr marL="241300" marR="19685" indent="-228600">
              <a:lnSpc>
                <a:spcPct val="901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rlito"/>
                <a:cs typeface="Carlito"/>
              </a:rPr>
              <a:t>Carefully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chose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chair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plenary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(based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capacity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give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everybody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voice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–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should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50" dirty="0">
                <a:latin typeface="Carlito"/>
                <a:cs typeface="Carlito"/>
              </a:rPr>
              <a:t>a </a:t>
            </a:r>
            <a:r>
              <a:rPr sz="2200" dirty="0">
                <a:latin typeface="Carlito"/>
                <a:cs typeface="Carlito"/>
              </a:rPr>
              <a:t>neutral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body,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chair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known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being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too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neutral,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consider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alternatives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then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GSU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or </a:t>
            </a:r>
            <a:r>
              <a:rPr sz="2200" dirty="0">
                <a:latin typeface="Carlito"/>
                <a:cs typeface="Carlito"/>
              </a:rPr>
              <a:t>lead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facilitator)</a:t>
            </a:r>
            <a:endParaRPr sz="2200">
              <a:latin typeface="Carlito"/>
              <a:cs typeface="Carlito"/>
            </a:endParaRPr>
          </a:p>
          <a:p>
            <a:pPr marL="241300" marR="245745" indent="-228600">
              <a:lnSpc>
                <a:spcPts val="238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rlito"/>
                <a:cs typeface="Carlito"/>
              </a:rPr>
              <a:t>Remind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rules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engagement/</a:t>
            </a:r>
            <a:r>
              <a:rPr sz="2200" dirty="0">
                <a:latin typeface="Carlito"/>
                <a:cs typeface="Carlito"/>
              </a:rPr>
              <a:t> NDA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agree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rules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engagement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vetting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prior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to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analysis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Leave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enough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time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(but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too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much..)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plenary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small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team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vetting,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also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allow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plenary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rlito"/>
                <a:cs typeface="Carlito"/>
              </a:rPr>
              <a:t>Organize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: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modify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real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time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ISS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–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allow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‘we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will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modify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come</a:t>
            </a:r>
            <a:r>
              <a:rPr sz="2200" spc="-1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back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you’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chat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All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discussions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vetting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should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documented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(ask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co-</a:t>
            </a:r>
            <a:r>
              <a:rPr sz="2200" spc="-10" dirty="0">
                <a:latin typeface="Carlito"/>
                <a:cs typeface="Carlito"/>
              </a:rPr>
              <a:t>facilitator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reporting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officer)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Project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final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map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tell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final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number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-</a:t>
            </a:r>
            <a:r>
              <a:rPr sz="2200" dirty="0">
                <a:latin typeface="Carlito"/>
                <a:cs typeface="Carlito"/>
              </a:rPr>
              <a:t>&gt;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PDF-</a:t>
            </a:r>
            <a:r>
              <a:rPr sz="2200" dirty="0">
                <a:latin typeface="Carlito"/>
                <a:cs typeface="Carlito"/>
              </a:rPr>
              <a:t>ize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results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share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core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TWG</a:t>
            </a:r>
            <a:endParaRPr sz="2200">
              <a:latin typeface="Carlito"/>
              <a:cs typeface="Carlito"/>
            </a:endParaRPr>
          </a:p>
          <a:p>
            <a:pPr marL="304800" indent="-2921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04800" algn="l"/>
              </a:tabLst>
            </a:pPr>
            <a:r>
              <a:rPr sz="2200" dirty="0">
                <a:latin typeface="Carlito"/>
                <a:cs typeface="Carlito"/>
              </a:rPr>
              <a:t>All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analysts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should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participate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vetting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For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discussion:</a:t>
            </a:r>
            <a:endParaRPr sz="2200">
              <a:latin typeface="Carlito"/>
              <a:cs typeface="Carlito"/>
            </a:endParaRPr>
          </a:p>
          <a:p>
            <a:pPr marL="697865" lvl="1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rlito"/>
                <a:cs typeface="Carlito"/>
              </a:rPr>
              <a:t>What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happens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consensus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not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reached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vetting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session?</a:t>
            </a:r>
            <a:endParaRPr sz="2200">
              <a:latin typeface="Carlito"/>
              <a:cs typeface="Carlito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rlito"/>
                <a:cs typeface="Carlito"/>
              </a:rPr>
              <a:t>What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plenary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vetting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becomes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antagonistic?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28955"/>
            <a:ext cx="7068311" cy="729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013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COMMUNICATE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6036" y="1238871"/>
            <a:ext cx="11531600" cy="47174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Establish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share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planning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phase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date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release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Prepare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dissemination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strategy</a:t>
            </a:r>
            <a:endParaRPr sz="22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latin typeface="Carlito"/>
                <a:cs typeface="Carlito"/>
              </a:rPr>
              <a:t>/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Agree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preliminary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findings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can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published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disclaimer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Agree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going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donor/HCT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presentation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prior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publication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rlito"/>
                <a:cs typeface="Carlito"/>
              </a:rPr>
              <a:t>Always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provide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deadline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revision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brief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smart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innovative: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use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rotational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systems</a:t>
            </a:r>
            <a:endParaRPr sz="2200">
              <a:latin typeface="Carlito"/>
              <a:cs typeface="Carlito"/>
            </a:endParaRPr>
          </a:p>
          <a:p>
            <a:pPr marL="241300" marR="5080" indent="-228600">
              <a:lnSpc>
                <a:spcPct val="11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rlito"/>
                <a:cs typeface="Carlito"/>
              </a:rPr>
              <a:t>Decide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structure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based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what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DM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might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need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watch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length/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think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annexes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comparison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is </a:t>
            </a:r>
            <a:r>
              <a:rPr sz="2200" dirty="0">
                <a:latin typeface="Carlito"/>
                <a:cs typeface="Carlito"/>
              </a:rPr>
              <a:t>very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important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include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focus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(urban,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refugees/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etc..)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multiple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releases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subnational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products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not </a:t>
            </a:r>
            <a:r>
              <a:rPr sz="2200" dirty="0">
                <a:latin typeface="Carlito"/>
                <a:cs typeface="Carlito"/>
              </a:rPr>
              <a:t>welcome</a:t>
            </a:r>
            <a:r>
              <a:rPr sz="2200" spc="-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DM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NDA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126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In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plenary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vetting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: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agree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key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messages</a:t>
            </a:r>
            <a:endParaRPr sz="2200">
              <a:latin typeface="Carlito"/>
              <a:cs typeface="Carlito"/>
            </a:endParaRPr>
          </a:p>
          <a:p>
            <a:pPr marL="241300" marR="183515" indent="-228600">
              <a:lnSpc>
                <a:spcPct val="11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7654925" algn="l"/>
              </a:tabLst>
            </a:pPr>
            <a:r>
              <a:rPr sz="2200" dirty="0">
                <a:latin typeface="Carlito"/>
                <a:cs typeface="Carlito"/>
              </a:rPr>
              <a:t>Assign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part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brief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small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groups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lead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IPC</a:t>
            </a:r>
            <a:r>
              <a:rPr sz="2200" spc="-1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co-</a:t>
            </a:r>
            <a:r>
              <a:rPr sz="2200" spc="-10" dirty="0">
                <a:latin typeface="Carlito"/>
                <a:cs typeface="Carlito"/>
              </a:rPr>
              <a:t>facilitators</a:t>
            </a:r>
            <a:r>
              <a:rPr sz="2200" dirty="0">
                <a:latin typeface="Carlito"/>
                <a:cs typeface="Carlito"/>
              </a:rPr>
              <a:t>	-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make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sure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relevant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distribution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sections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(HFA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section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led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65" dirty="0">
                <a:latin typeface="Carlito"/>
                <a:cs typeface="Carlito"/>
              </a:rPr>
              <a:t>WFP,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Availability</a:t>
            </a:r>
            <a:r>
              <a:rPr sz="2200" spc="-8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section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led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FAO/MADR,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access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section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led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by </a:t>
            </a:r>
            <a:r>
              <a:rPr sz="2200" dirty="0">
                <a:latin typeface="Carlito"/>
                <a:cs typeface="Carlito"/>
              </a:rPr>
              <a:t>FEWS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NET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or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65" dirty="0">
                <a:latin typeface="Carlito"/>
                <a:cs typeface="Carlito"/>
              </a:rPr>
              <a:t>WFP,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utilization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led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WASH</a:t>
            </a:r>
            <a:r>
              <a:rPr sz="2200" spc="-30" dirty="0">
                <a:latin typeface="Carlito"/>
                <a:cs typeface="Carlito"/>
              </a:rPr>
              <a:t> cluster/MW,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nutrition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led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by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UNCIEF/etc..)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28955"/>
            <a:ext cx="7068311" cy="7299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069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LEARN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5525" y="1069619"/>
            <a:ext cx="10055225" cy="33515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0" dirty="0">
                <a:latin typeface="Carlito"/>
                <a:cs typeface="Carlito"/>
              </a:rPr>
              <a:t>TIPS:</a:t>
            </a:r>
            <a:endParaRPr sz="28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rlito"/>
                <a:cs typeface="Carlito"/>
              </a:rPr>
              <a:t>Read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the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previous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SAT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and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QS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and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try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to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address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the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problems</a:t>
            </a:r>
            <a:endParaRPr sz="2800">
              <a:latin typeface="Carlito"/>
              <a:cs typeface="Carlito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rlito"/>
                <a:cs typeface="Carlito"/>
              </a:rPr>
              <a:t>If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LL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or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RQR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give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it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read</a:t>
            </a:r>
            <a:endParaRPr sz="2800">
              <a:latin typeface="Carlito"/>
              <a:cs typeface="Carlito"/>
            </a:endParaRPr>
          </a:p>
          <a:p>
            <a:pPr marL="240029" marR="1844039" indent="-22796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Do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the</a:t>
            </a:r>
            <a:r>
              <a:rPr sz="2800" spc="-60" dirty="0">
                <a:latin typeface="Carlito"/>
                <a:cs typeface="Carlito"/>
              </a:rPr>
              <a:t> SAT </a:t>
            </a:r>
            <a:r>
              <a:rPr sz="2800" spc="-10" dirty="0">
                <a:latin typeface="Carlito"/>
                <a:cs typeface="Carlito"/>
              </a:rPr>
              <a:t>before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the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vetting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/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Can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be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facilitate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by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lead 	</a:t>
            </a:r>
            <a:r>
              <a:rPr sz="2800" spc="-10" dirty="0">
                <a:latin typeface="Carlito"/>
                <a:cs typeface="Carlito"/>
              </a:rPr>
              <a:t>facilitator/GSU</a:t>
            </a:r>
            <a:endParaRPr sz="2800">
              <a:latin typeface="Carlito"/>
              <a:cs typeface="Carlito"/>
            </a:endParaRPr>
          </a:p>
          <a:p>
            <a:pPr marL="239395" marR="5080" indent="-227329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If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easy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to</a:t>
            </a:r>
            <a:r>
              <a:rPr sz="2800" spc="-7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address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issues,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make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decisions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during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the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spc="-50" dirty="0">
                <a:latin typeface="Carlito"/>
                <a:cs typeface="Carlito"/>
              </a:rPr>
              <a:t>SAT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–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if</a:t>
            </a:r>
            <a:r>
              <a:rPr sz="2800" spc="-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complex 	organize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</a:t>
            </a:r>
            <a:r>
              <a:rPr sz="2800" spc="-7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LL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89710">
              <a:lnSpc>
                <a:spcPct val="100000"/>
              </a:lnSpc>
              <a:spcBef>
                <a:spcPts val="95"/>
              </a:spcBef>
            </a:pPr>
            <a:r>
              <a:rPr dirty="0"/>
              <a:t>RED</a:t>
            </a:r>
            <a:r>
              <a:rPr spc="-65" dirty="0"/>
              <a:t> </a:t>
            </a:r>
            <a:r>
              <a:rPr spc="-10" dirty="0"/>
              <a:t>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5733" y="999236"/>
            <a:ext cx="44646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FF0000"/>
                </a:solidFill>
                <a:latin typeface="Carlito"/>
                <a:cs typeface="Carlito"/>
              </a:rPr>
              <a:t>WHAT </a:t>
            </a:r>
            <a:r>
              <a:rPr sz="2800" dirty="0">
                <a:solidFill>
                  <a:srgbClr val="FF0000"/>
                </a:solidFill>
                <a:latin typeface="Carlito"/>
                <a:cs typeface="Carlito"/>
              </a:rPr>
              <a:t>IS</a:t>
            </a:r>
            <a:r>
              <a:rPr sz="2800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r>
              <a:rPr sz="28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FF0000"/>
                </a:solidFill>
                <a:latin typeface="Carlito"/>
                <a:cs typeface="Carlito"/>
              </a:rPr>
              <a:t>RED</a:t>
            </a:r>
            <a:r>
              <a:rPr sz="28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FF0000"/>
                </a:solidFill>
                <a:latin typeface="Carlito"/>
                <a:cs typeface="Carlito"/>
              </a:rPr>
              <a:t>LINE</a:t>
            </a:r>
            <a:r>
              <a:rPr sz="2800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FF0000"/>
                </a:solidFill>
                <a:latin typeface="Carlito"/>
                <a:cs typeface="Carlito"/>
              </a:rPr>
              <a:t>FOR</a:t>
            </a:r>
            <a:r>
              <a:rPr sz="28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YOU?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i="1" spc="-10" dirty="0">
                <a:latin typeface="Carlito"/>
                <a:cs typeface="Carlito"/>
              </a:rPr>
              <a:t>Type</a:t>
            </a:r>
            <a:r>
              <a:rPr sz="2800" i="1" spc="-65" dirty="0">
                <a:latin typeface="Carlito"/>
                <a:cs typeface="Carlito"/>
              </a:rPr>
              <a:t> </a:t>
            </a:r>
            <a:r>
              <a:rPr sz="2800" i="1" dirty="0">
                <a:latin typeface="Carlito"/>
                <a:cs typeface="Carlito"/>
              </a:rPr>
              <a:t>in</a:t>
            </a:r>
            <a:r>
              <a:rPr sz="2800" i="1" spc="-70" dirty="0">
                <a:latin typeface="Carlito"/>
                <a:cs typeface="Carlito"/>
              </a:rPr>
              <a:t> </a:t>
            </a:r>
            <a:r>
              <a:rPr sz="2800" i="1" dirty="0">
                <a:latin typeface="Carlito"/>
                <a:cs typeface="Carlito"/>
              </a:rPr>
              <a:t>the</a:t>
            </a:r>
            <a:r>
              <a:rPr sz="2800" i="1" spc="-65" dirty="0">
                <a:latin typeface="Carlito"/>
                <a:cs typeface="Carlito"/>
              </a:rPr>
              <a:t> </a:t>
            </a:r>
            <a:r>
              <a:rPr sz="2800" i="1" dirty="0">
                <a:latin typeface="Carlito"/>
                <a:cs typeface="Carlito"/>
              </a:rPr>
              <a:t>zoom</a:t>
            </a:r>
            <a:r>
              <a:rPr sz="2800" i="1" spc="-60" dirty="0">
                <a:latin typeface="Carlito"/>
                <a:cs typeface="Carlito"/>
              </a:rPr>
              <a:t> </a:t>
            </a:r>
            <a:r>
              <a:rPr sz="2800" i="1" spc="-20" dirty="0">
                <a:latin typeface="Carlito"/>
                <a:cs typeface="Carlito"/>
              </a:rPr>
              <a:t>chat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Most</a:t>
            </a:r>
            <a:r>
              <a:rPr spc="-80" dirty="0"/>
              <a:t> </a:t>
            </a:r>
            <a:r>
              <a:rPr dirty="0"/>
              <a:t>common</a:t>
            </a:r>
            <a:r>
              <a:rPr spc="-75" dirty="0"/>
              <a:t> </a:t>
            </a:r>
            <a:r>
              <a:rPr dirty="0"/>
              <a:t>red</a:t>
            </a:r>
            <a:r>
              <a:rPr spc="-65" dirty="0"/>
              <a:t> </a:t>
            </a:r>
            <a:r>
              <a:rPr spc="-10" dirty="0"/>
              <a:t>lines:</a:t>
            </a: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</a:tabLst>
            </a:pPr>
            <a:r>
              <a:rPr spc="-10" dirty="0"/>
              <a:t>Interference</a:t>
            </a:r>
            <a:r>
              <a:rPr spc="-3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or</a:t>
            </a:r>
            <a:r>
              <a:rPr spc="-55" dirty="0"/>
              <a:t> </a:t>
            </a:r>
            <a:r>
              <a:rPr dirty="0"/>
              <a:t>lack</a:t>
            </a:r>
            <a:r>
              <a:rPr spc="-5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consensus</a:t>
            </a: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dirty="0"/>
              <a:t>Number</a:t>
            </a:r>
            <a:r>
              <a:rPr spc="-5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agencies</a:t>
            </a:r>
            <a:r>
              <a:rPr spc="-70" dirty="0"/>
              <a:t> </a:t>
            </a:r>
            <a:r>
              <a:rPr dirty="0"/>
              <a:t>or</a:t>
            </a:r>
            <a:r>
              <a:rPr spc="-60" dirty="0"/>
              <a:t> </a:t>
            </a:r>
            <a:r>
              <a:rPr dirty="0"/>
              <a:t>one</a:t>
            </a:r>
            <a:r>
              <a:rPr spc="-55" dirty="0"/>
              <a:t> </a:t>
            </a:r>
            <a:r>
              <a:rPr dirty="0"/>
              <a:t>agency</a:t>
            </a:r>
            <a:r>
              <a:rPr spc="-65" dirty="0"/>
              <a:t> </a:t>
            </a:r>
            <a:r>
              <a:rPr dirty="0"/>
              <a:t>purposely</a:t>
            </a:r>
            <a:r>
              <a:rPr spc="-60" dirty="0"/>
              <a:t> </a:t>
            </a:r>
            <a:r>
              <a:rPr spc="-10" dirty="0"/>
              <a:t>excluded</a:t>
            </a: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dirty="0"/>
              <a:t>Expertise</a:t>
            </a:r>
            <a:r>
              <a:rPr spc="-70" dirty="0"/>
              <a:t> </a:t>
            </a:r>
            <a:r>
              <a:rPr spc="-25" dirty="0"/>
              <a:t>gap</a:t>
            </a: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dirty="0"/>
              <a:t>Rejection</a:t>
            </a:r>
            <a:r>
              <a:rPr spc="-100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data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dirty="0"/>
              <a:t>unjustified</a:t>
            </a:r>
            <a:r>
              <a:rPr spc="-60" dirty="0"/>
              <a:t> </a:t>
            </a:r>
            <a:r>
              <a:rPr spc="-10" dirty="0"/>
              <a:t>reasons</a:t>
            </a: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dirty="0"/>
              <a:t>Disturbing</a:t>
            </a:r>
            <a:r>
              <a:rPr spc="-55" dirty="0"/>
              <a:t> </a:t>
            </a:r>
            <a:r>
              <a:rPr spc="-10" dirty="0"/>
              <a:t>facilitator</a:t>
            </a:r>
            <a:r>
              <a:rPr spc="-70" dirty="0"/>
              <a:t> </a:t>
            </a:r>
            <a:r>
              <a:rPr dirty="0"/>
              <a:t>using</a:t>
            </a:r>
            <a:r>
              <a:rPr spc="-50" dirty="0"/>
              <a:t> </a:t>
            </a:r>
            <a:r>
              <a:rPr dirty="0"/>
              <a:t>its</a:t>
            </a:r>
            <a:r>
              <a:rPr spc="-60" dirty="0"/>
              <a:t> </a:t>
            </a:r>
            <a:r>
              <a:rPr dirty="0"/>
              <a:t>role</a:t>
            </a:r>
            <a:r>
              <a:rPr spc="-4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influence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analysis</a:t>
            </a: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dirty="0"/>
              <a:t>No</a:t>
            </a:r>
            <a:r>
              <a:rPr spc="-50" dirty="0"/>
              <a:t> </a:t>
            </a:r>
            <a:r>
              <a:rPr spc="-10" dirty="0"/>
              <a:t>preparation</a:t>
            </a:r>
            <a:r>
              <a:rPr spc="-50" dirty="0"/>
              <a:t> </a:t>
            </a:r>
            <a:r>
              <a:rPr dirty="0"/>
              <a:t>done</a:t>
            </a:r>
            <a:r>
              <a:rPr spc="-40" dirty="0"/>
              <a:t> </a:t>
            </a:r>
            <a:r>
              <a:rPr dirty="0"/>
              <a:t>/</a:t>
            </a:r>
            <a:r>
              <a:rPr spc="-50" dirty="0"/>
              <a:t> </a:t>
            </a:r>
            <a:r>
              <a:rPr dirty="0"/>
              <a:t>no</a:t>
            </a:r>
            <a:r>
              <a:rPr spc="-50" dirty="0"/>
              <a:t> </a:t>
            </a:r>
            <a:r>
              <a:rPr dirty="0"/>
              <a:t>data</a:t>
            </a:r>
            <a:r>
              <a:rPr spc="-55" dirty="0"/>
              <a:t> </a:t>
            </a:r>
            <a:r>
              <a:rPr spc="-10" dirty="0"/>
              <a:t>ready</a:t>
            </a:r>
          </a:p>
        </p:txBody>
      </p:sp>
      <p:sp>
        <p:nvSpPr>
          <p:cNvPr id="5" name="object 5"/>
          <p:cNvSpPr/>
          <p:nvPr/>
        </p:nvSpPr>
        <p:spPr>
          <a:xfrm>
            <a:off x="435863" y="2519172"/>
            <a:ext cx="11050905" cy="0"/>
          </a:xfrm>
          <a:custGeom>
            <a:avLst/>
            <a:gdLst/>
            <a:ahLst/>
            <a:cxnLst/>
            <a:rect l="l" t="t" r="r" b="b"/>
            <a:pathLst>
              <a:path w="11050905">
                <a:moveTo>
                  <a:pt x="0" y="0"/>
                </a:moveTo>
                <a:lnTo>
                  <a:pt x="11050778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843771" y="4035552"/>
            <a:ext cx="2240280" cy="2563495"/>
          </a:xfrm>
          <a:custGeom>
            <a:avLst/>
            <a:gdLst/>
            <a:ahLst/>
            <a:cxnLst/>
            <a:rect l="l" t="t" r="r" b="b"/>
            <a:pathLst>
              <a:path w="2240279" h="2563495">
                <a:moveTo>
                  <a:pt x="0" y="1281684"/>
                </a:moveTo>
                <a:lnTo>
                  <a:pt x="889" y="1230132"/>
                </a:lnTo>
                <a:lnTo>
                  <a:pt x="3535" y="1179097"/>
                </a:lnTo>
                <a:lnTo>
                  <a:pt x="7904" y="1128618"/>
                </a:lnTo>
                <a:lnTo>
                  <a:pt x="13963" y="1078732"/>
                </a:lnTo>
                <a:lnTo>
                  <a:pt x="21678" y="1029477"/>
                </a:lnTo>
                <a:lnTo>
                  <a:pt x="31016" y="980893"/>
                </a:lnTo>
                <a:lnTo>
                  <a:pt x="41943" y="933018"/>
                </a:lnTo>
                <a:lnTo>
                  <a:pt x="54426" y="885888"/>
                </a:lnTo>
                <a:lnTo>
                  <a:pt x="68432" y="839544"/>
                </a:lnTo>
                <a:lnTo>
                  <a:pt x="83926" y="794023"/>
                </a:lnTo>
                <a:lnTo>
                  <a:pt x="100876" y="749363"/>
                </a:lnTo>
                <a:lnTo>
                  <a:pt x="119247" y="705604"/>
                </a:lnTo>
                <a:lnTo>
                  <a:pt x="139007" y="662782"/>
                </a:lnTo>
                <a:lnTo>
                  <a:pt x="160123" y="620936"/>
                </a:lnTo>
                <a:lnTo>
                  <a:pt x="182559" y="580105"/>
                </a:lnTo>
                <a:lnTo>
                  <a:pt x="206284" y="540327"/>
                </a:lnTo>
                <a:lnTo>
                  <a:pt x="231263" y="501640"/>
                </a:lnTo>
                <a:lnTo>
                  <a:pt x="257464" y="464082"/>
                </a:lnTo>
                <a:lnTo>
                  <a:pt x="284852" y="427692"/>
                </a:lnTo>
                <a:lnTo>
                  <a:pt x="313395" y="392508"/>
                </a:lnTo>
                <a:lnTo>
                  <a:pt x="343058" y="358568"/>
                </a:lnTo>
                <a:lnTo>
                  <a:pt x="373808" y="325910"/>
                </a:lnTo>
                <a:lnTo>
                  <a:pt x="405612" y="294574"/>
                </a:lnTo>
                <a:lnTo>
                  <a:pt x="438437" y="264596"/>
                </a:lnTo>
                <a:lnTo>
                  <a:pt x="472249" y="236016"/>
                </a:lnTo>
                <a:lnTo>
                  <a:pt x="507013" y="208871"/>
                </a:lnTo>
                <a:lnTo>
                  <a:pt x="542698" y="183200"/>
                </a:lnTo>
                <a:lnTo>
                  <a:pt x="579270" y="159041"/>
                </a:lnTo>
                <a:lnTo>
                  <a:pt x="616694" y="136433"/>
                </a:lnTo>
                <a:lnTo>
                  <a:pt x="654938" y="115414"/>
                </a:lnTo>
                <a:lnTo>
                  <a:pt x="693968" y="96021"/>
                </a:lnTo>
                <a:lnTo>
                  <a:pt x="733751" y="78294"/>
                </a:lnTo>
                <a:lnTo>
                  <a:pt x="774252" y="62270"/>
                </a:lnTo>
                <a:lnTo>
                  <a:pt x="815440" y="47988"/>
                </a:lnTo>
                <a:lnTo>
                  <a:pt x="857279" y="35486"/>
                </a:lnTo>
                <a:lnTo>
                  <a:pt x="899738" y="24802"/>
                </a:lnTo>
                <a:lnTo>
                  <a:pt x="942781" y="15975"/>
                </a:lnTo>
                <a:lnTo>
                  <a:pt x="986377" y="9043"/>
                </a:lnTo>
                <a:lnTo>
                  <a:pt x="1030491" y="4044"/>
                </a:lnTo>
                <a:lnTo>
                  <a:pt x="1075089" y="1017"/>
                </a:lnTo>
                <a:lnTo>
                  <a:pt x="1120139" y="0"/>
                </a:lnTo>
                <a:lnTo>
                  <a:pt x="1165190" y="1017"/>
                </a:lnTo>
                <a:lnTo>
                  <a:pt x="1209788" y="4044"/>
                </a:lnTo>
                <a:lnTo>
                  <a:pt x="1253902" y="9043"/>
                </a:lnTo>
                <a:lnTo>
                  <a:pt x="1297498" y="15975"/>
                </a:lnTo>
                <a:lnTo>
                  <a:pt x="1340541" y="24802"/>
                </a:lnTo>
                <a:lnTo>
                  <a:pt x="1383000" y="35486"/>
                </a:lnTo>
                <a:lnTo>
                  <a:pt x="1424839" y="47988"/>
                </a:lnTo>
                <a:lnTo>
                  <a:pt x="1466027" y="62270"/>
                </a:lnTo>
                <a:lnTo>
                  <a:pt x="1506528" y="78294"/>
                </a:lnTo>
                <a:lnTo>
                  <a:pt x="1546311" y="96021"/>
                </a:lnTo>
                <a:lnTo>
                  <a:pt x="1585341" y="115414"/>
                </a:lnTo>
                <a:lnTo>
                  <a:pt x="1623585" y="136433"/>
                </a:lnTo>
                <a:lnTo>
                  <a:pt x="1661009" y="159041"/>
                </a:lnTo>
                <a:lnTo>
                  <a:pt x="1697581" y="183200"/>
                </a:lnTo>
                <a:lnTo>
                  <a:pt x="1733266" y="208871"/>
                </a:lnTo>
                <a:lnTo>
                  <a:pt x="1768030" y="236016"/>
                </a:lnTo>
                <a:lnTo>
                  <a:pt x="1801842" y="264596"/>
                </a:lnTo>
                <a:lnTo>
                  <a:pt x="1834667" y="294574"/>
                </a:lnTo>
                <a:lnTo>
                  <a:pt x="1866471" y="325910"/>
                </a:lnTo>
                <a:lnTo>
                  <a:pt x="1897221" y="358568"/>
                </a:lnTo>
                <a:lnTo>
                  <a:pt x="1926884" y="392508"/>
                </a:lnTo>
                <a:lnTo>
                  <a:pt x="1955427" y="427692"/>
                </a:lnTo>
                <a:lnTo>
                  <a:pt x="1982815" y="464082"/>
                </a:lnTo>
                <a:lnTo>
                  <a:pt x="2009016" y="501640"/>
                </a:lnTo>
                <a:lnTo>
                  <a:pt x="2033995" y="540327"/>
                </a:lnTo>
                <a:lnTo>
                  <a:pt x="2057720" y="580105"/>
                </a:lnTo>
                <a:lnTo>
                  <a:pt x="2080156" y="620936"/>
                </a:lnTo>
                <a:lnTo>
                  <a:pt x="2101272" y="662782"/>
                </a:lnTo>
                <a:lnTo>
                  <a:pt x="2121032" y="705604"/>
                </a:lnTo>
                <a:lnTo>
                  <a:pt x="2139403" y="749363"/>
                </a:lnTo>
                <a:lnTo>
                  <a:pt x="2156353" y="794023"/>
                </a:lnTo>
                <a:lnTo>
                  <a:pt x="2171847" y="839544"/>
                </a:lnTo>
                <a:lnTo>
                  <a:pt x="2185853" y="885888"/>
                </a:lnTo>
                <a:lnTo>
                  <a:pt x="2198336" y="933018"/>
                </a:lnTo>
                <a:lnTo>
                  <a:pt x="2209263" y="980893"/>
                </a:lnTo>
                <a:lnTo>
                  <a:pt x="2218601" y="1029477"/>
                </a:lnTo>
                <a:lnTo>
                  <a:pt x="2226316" y="1078732"/>
                </a:lnTo>
                <a:lnTo>
                  <a:pt x="2232375" y="1128618"/>
                </a:lnTo>
                <a:lnTo>
                  <a:pt x="2236744" y="1179097"/>
                </a:lnTo>
                <a:lnTo>
                  <a:pt x="2239390" y="1230132"/>
                </a:lnTo>
                <a:lnTo>
                  <a:pt x="2240279" y="1281684"/>
                </a:lnTo>
                <a:lnTo>
                  <a:pt x="2239390" y="1333233"/>
                </a:lnTo>
                <a:lnTo>
                  <a:pt x="2236744" y="1384265"/>
                </a:lnTo>
                <a:lnTo>
                  <a:pt x="2232375" y="1434742"/>
                </a:lnTo>
                <a:lnTo>
                  <a:pt x="2226316" y="1484626"/>
                </a:lnTo>
                <a:lnTo>
                  <a:pt x="2218601" y="1533879"/>
                </a:lnTo>
                <a:lnTo>
                  <a:pt x="2209263" y="1582461"/>
                </a:lnTo>
                <a:lnTo>
                  <a:pt x="2198336" y="1630336"/>
                </a:lnTo>
                <a:lnTo>
                  <a:pt x="2185853" y="1677464"/>
                </a:lnTo>
                <a:lnTo>
                  <a:pt x="2171847" y="1723808"/>
                </a:lnTo>
                <a:lnTo>
                  <a:pt x="2156353" y="1769328"/>
                </a:lnTo>
                <a:lnTo>
                  <a:pt x="2139403" y="1813987"/>
                </a:lnTo>
                <a:lnTo>
                  <a:pt x="2121032" y="1857747"/>
                </a:lnTo>
                <a:lnTo>
                  <a:pt x="2101272" y="1900568"/>
                </a:lnTo>
                <a:lnTo>
                  <a:pt x="2080156" y="1942414"/>
                </a:lnTo>
                <a:lnTo>
                  <a:pt x="2057720" y="1983245"/>
                </a:lnTo>
                <a:lnTo>
                  <a:pt x="2033995" y="2023024"/>
                </a:lnTo>
                <a:lnTo>
                  <a:pt x="2009016" y="2061711"/>
                </a:lnTo>
                <a:lnTo>
                  <a:pt x="1982815" y="2099269"/>
                </a:lnTo>
                <a:lnTo>
                  <a:pt x="1955427" y="2135660"/>
                </a:lnTo>
                <a:lnTo>
                  <a:pt x="1926884" y="2170845"/>
                </a:lnTo>
                <a:lnTo>
                  <a:pt x="1897221" y="2204785"/>
                </a:lnTo>
                <a:lnTo>
                  <a:pt x="1866471" y="2237444"/>
                </a:lnTo>
                <a:lnTo>
                  <a:pt x="1834667" y="2268781"/>
                </a:lnTo>
                <a:lnTo>
                  <a:pt x="1801842" y="2298760"/>
                </a:lnTo>
                <a:lnTo>
                  <a:pt x="1768030" y="2327341"/>
                </a:lnTo>
                <a:lnTo>
                  <a:pt x="1733266" y="2354486"/>
                </a:lnTo>
                <a:lnTo>
                  <a:pt x="1697581" y="2380158"/>
                </a:lnTo>
                <a:lnTo>
                  <a:pt x="1661009" y="2404318"/>
                </a:lnTo>
                <a:lnTo>
                  <a:pt x="1623585" y="2426927"/>
                </a:lnTo>
                <a:lnTo>
                  <a:pt x="1585341" y="2447947"/>
                </a:lnTo>
                <a:lnTo>
                  <a:pt x="1546311" y="2467341"/>
                </a:lnTo>
                <a:lnTo>
                  <a:pt x="1506528" y="2485069"/>
                </a:lnTo>
                <a:lnTo>
                  <a:pt x="1466027" y="2501094"/>
                </a:lnTo>
                <a:lnTo>
                  <a:pt x="1424839" y="2515376"/>
                </a:lnTo>
                <a:lnTo>
                  <a:pt x="1383000" y="2527879"/>
                </a:lnTo>
                <a:lnTo>
                  <a:pt x="1340541" y="2538563"/>
                </a:lnTo>
                <a:lnTo>
                  <a:pt x="1297498" y="2547391"/>
                </a:lnTo>
                <a:lnTo>
                  <a:pt x="1253902" y="2554323"/>
                </a:lnTo>
                <a:lnTo>
                  <a:pt x="1209788" y="2559322"/>
                </a:lnTo>
                <a:lnTo>
                  <a:pt x="1165190" y="2562350"/>
                </a:lnTo>
                <a:lnTo>
                  <a:pt x="1120139" y="2563368"/>
                </a:lnTo>
                <a:lnTo>
                  <a:pt x="1075089" y="2562350"/>
                </a:lnTo>
                <a:lnTo>
                  <a:pt x="1030491" y="2559322"/>
                </a:lnTo>
                <a:lnTo>
                  <a:pt x="986377" y="2554323"/>
                </a:lnTo>
                <a:lnTo>
                  <a:pt x="942781" y="2547391"/>
                </a:lnTo>
                <a:lnTo>
                  <a:pt x="899738" y="2538563"/>
                </a:lnTo>
                <a:lnTo>
                  <a:pt x="857279" y="2527879"/>
                </a:lnTo>
                <a:lnTo>
                  <a:pt x="815440" y="2515376"/>
                </a:lnTo>
                <a:lnTo>
                  <a:pt x="774252" y="2501094"/>
                </a:lnTo>
                <a:lnTo>
                  <a:pt x="733751" y="2485069"/>
                </a:lnTo>
                <a:lnTo>
                  <a:pt x="693968" y="2467341"/>
                </a:lnTo>
                <a:lnTo>
                  <a:pt x="654938" y="2447947"/>
                </a:lnTo>
                <a:lnTo>
                  <a:pt x="616694" y="2426927"/>
                </a:lnTo>
                <a:lnTo>
                  <a:pt x="579270" y="2404318"/>
                </a:lnTo>
                <a:lnTo>
                  <a:pt x="542698" y="2380158"/>
                </a:lnTo>
                <a:lnTo>
                  <a:pt x="507013" y="2354486"/>
                </a:lnTo>
                <a:lnTo>
                  <a:pt x="472249" y="2327341"/>
                </a:lnTo>
                <a:lnTo>
                  <a:pt x="438437" y="2298760"/>
                </a:lnTo>
                <a:lnTo>
                  <a:pt x="405612" y="2268781"/>
                </a:lnTo>
                <a:lnTo>
                  <a:pt x="373808" y="2237444"/>
                </a:lnTo>
                <a:lnTo>
                  <a:pt x="343058" y="2204785"/>
                </a:lnTo>
                <a:lnTo>
                  <a:pt x="313395" y="2170845"/>
                </a:lnTo>
                <a:lnTo>
                  <a:pt x="284852" y="2135660"/>
                </a:lnTo>
                <a:lnTo>
                  <a:pt x="257464" y="2099269"/>
                </a:lnTo>
                <a:lnTo>
                  <a:pt x="231263" y="2061711"/>
                </a:lnTo>
                <a:lnTo>
                  <a:pt x="206284" y="2023024"/>
                </a:lnTo>
                <a:lnTo>
                  <a:pt x="182559" y="1983245"/>
                </a:lnTo>
                <a:lnTo>
                  <a:pt x="160123" y="1942414"/>
                </a:lnTo>
                <a:lnTo>
                  <a:pt x="139007" y="1900568"/>
                </a:lnTo>
                <a:lnTo>
                  <a:pt x="119247" y="1857747"/>
                </a:lnTo>
                <a:lnTo>
                  <a:pt x="100876" y="1813987"/>
                </a:lnTo>
                <a:lnTo>
                  <a:pt x="83926" y="1769328"/>
                </a:lnTo>
                <a:lnTo>
                  <a:pt x="68432" y="1723808"/>
                </a:lnTo>
                <a:lnTo>
                  <a:pt x="54426" y="1677464"/>
                </a:lnTo>
                <a:lnTo>
                  <a:pt x="41943" y="1630336"/>
                </a:lnTo>
                <a:lnTo>
                  <a:pt x="31016" y="1582461"/>
                </a:lnTo>
                <a:lnTo>
                  <a:pt x="21678" y="1533879"/>
                </a:lnTo>
                <a:lnTo>
                  <a:pt x="13963" y="1484626"/>
                </a:lnTo>
                <a:lnTo>
                  <a:pt x="7904" y="1434742"/>
                </a:lnTo>
                <a:lnTo>
                  <a:pt x="3535" y="1384265"/>
                </a:lnTo>
                <a:lnTo>
                  <a:pt x="889" y="1333233"/>
                </a:lnTo>
                <a:lnTo>
                  <a:pt x="0" y="1281684"/>
                </a:lnTo>
                <a:close/>
              </a:path>
            </a:pathLst>
          </a:custGeom>
          <a:ln w="57912">
            <a:solidFill>
              <a:srgbClr val="385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9884" y="4114800"/>
            <a:ext cx="2240280" cy="2563495"/>
          </a:xfrm>
          <a:custGeom>
            <a:avLst/>
            <a:gdLst/>
            <a:ahLst/>
            <a:cxnLst/>
            <a:rect l="l" t="t" r="r" b="b"/>
            <a:pathLst>
              <a:path w="2240279" h="2563495">
                <a:moveTo>
                  <a:pt x="0" y="1281684"/>
                </a:moveTo>
                <a:lnTo>
                  <a:pt x="889" y="1230132"/>
                </a:lnTo>
                <a:lnTo>
                  <a:pt x="3535" y="1179097"/>
                </a:lnTo>
                <a:lnTo>
                  <a:pt x="7904" y="1128618"/>
                </a:lnTo>
                <a:lnTo>
                  <a:pt x="13963" y="1078732"/>
                </a:lnTo>
                <a:lnTo>
                  <a:pt x="21678" y="1029477"/>
                </a:lnTo>
                <a:lnTo>
                  <a:pt x="31016" y="980893"/>
                </a:lnTo>
                <a:lnTo>
                  <a:pt x="41943" y="933018"/>
                </a:lnTo>
                <a:lnTo>
                  <a:pt x="54426" y="885888"/>
                </a:lnTo>
                <a:lnTo>
                  <a:pt x="68432" y="839544"/>
                </a:lnTo>
                <a:lnTo>
                  <a:pt x="83926" y="794023"/>
                </a:lnTo>
                <a:lnTo>
                  <a:pt x="100876" y="749363"/>
                </a:lnTo>
                <a:lnTo>
                  <a:pt x="119247" y="705604"/>
                </a:lnTo>
                <a:lnTo>
                  <a:pt x="139007" y="662782"/>
                </a:lnTo>
                <a:lnTo>
                  <a:pt x="160123" y="620936"/>
                </a:lnTo>
                <a:lnTo>
                  <a:pt x="182559" y="580105"/>
                </a:lnTo>
                <a:lnTo>
                  <a:pt x="206284" y="540327"/>
                </a:lnTo>
                <a:lnTo>
                  <a:pt x="231263" y="501640"/>
                </a:lnTo>
                <a:lnTo>
                  <a:pt x="257464" y="464082"/>
                </a:lnTo>
                <a:lnTo>
                  <a:pt x="284852" y="427692"/>
                </a:lnTo>
                <a:lnTo>
                  <a:pt x="313395" y="392508"/>
                </a:lnTo>
                <a:lnTo>
                  <a:pt x="343058" y="358568"/>
                </a:lnTo>
                <a:lnTo>
                  <a:pt x="373808" y="325910"/>
                </a:lnTo>
                <a:lnTo>
                  <a:pt x="405612" y="294574"/>
                </a:lnTo>
                <a:lnTo>
                  <a:pt x="438437" y="264596"/>
                </a:lnTo>
                <a:lnTo>
                  <a:pt x="472249" y="236016"/>
                </a:lnTo>
                <a:lnTo>
                  <a:pt x="507013" y="208871"/>
                </a:lnTo>
                <a:lnTo>
                  <a:pt x="542698" y="183200"/>
                </a:lnTo>
                <a:lnTo>
                  <a:pt x="579270" y="159041"/>
                </a:lnTo>
                <a:lnTo>
                  <a:pt x="616694" y="136433"/>
                </a:lnTo>
                <a:lnTo>
                  <a:pt x="654938" y="115414"/>
                </a:lnTo>
                <a:lnTo>
                  <a:pt x="693968" y="96021"/>
                </a:lnTo>
                <a:lnTo>
                  <a:pt x="733751" y="78294"/>
                </a:lnTo>
                <a:lnTo>
                  <a:pt x="774252" y="62270"/>
                </a:lnTo>
                <a:lnTo>
                  <a:pt x="815440" y="47988"/>
                </a:lnTo>
                <a:lnTo>
                  <a:pt x="857279" y="35486"/>
                </a:lnTo>
                <a:lnTo>
                  <a:pt x="899738" y="24802"/>
                </a:lnTo>
                <a:lnTo>
                  <a:pt x="942781" y="15975"/>
                </a:lnTo>
                <a:lnTo>
                  <a:pt x="986377" y="9043"/>
                </a:lnTo>
                <a:lnTo>
                  <a:pt x="1030491" y="4044"/>
                </a:lnTo>
                <a:lnTo>
                  <a:pt x="1075089" y="1017"/>
                </a:lnTo>
                <a:lnTo>
                  <a:pt x="1120139" y="0"/>
                </a:lnTo>
                <a:lnTo>
                  <a:pt x="1165190" y="1017"/>
                </a:lnTo>
                <a:lnTo>
                  <a:pt x="1209788" y="4044"/>
                </a:lnTo>
                <a:lnTo>
                  <a:pt x="1253902" y="9043"/>
                </a:lnTo>
                <a:lnTo>
                  <a:pt x="1297498" y="15975"/>
                </a:lnTo>
                <a:lnTo>
                  <a:pt x="1340541" y="24802"/>
                </a:lnTo>
                <a:lnTo>
                  <a:pt x="1383000" y="35486"/>
                </a:lnTo>
                <a:lnTo>
                  <a:pt x="1424839" y="47988"/>
                </a:lnTo>
                <a:lnTo>
                  <a:pt x="1466027" y="62270"/>
                </a:lnTo>
                <a:lnTo>
                  <a:pt x="1506528" y="78294"/>
                </a:lnTo>
                <a:lnTo>
                  <a:pt x="1546311" y="96021"/>
                </a:lnTo>
                <a:lnTo>
                  <a:pt x="1585341" y="115414"/>
                </a:lnTo>
                <a:lnTo>
                  <a:pt x="1623585" y="136433"/>
                </a:lnTo>
                <a:lnTo>
                  <a:pt x="1661009" y="159041"/>
                </a:lnTo>
                <a:lnTo>
                  <a:pt x="1697581" y="183200"/>
                </a:lnTo>
                <a:lnTo>
                  <a:pt x="1733266" y="208871"/>
                </a:lnTo>
                <a:lnTo>
                  <a:pt x="1768030" y="236016"/>
                </a:lnTo>
                <a:lnTo>
                  <a:pt x="1801842" y="264596"/>
                </a:lnTo>
                <a:lnTo>
                  <a:pt x="1834667" y="294574"/>
                </a:lnTo>
                <a:lnTo>
                  <a:pt x="1866471" y="325910"/>
                </a:lnTo>
                <a:lnTo>
                  <a:pt x="1897221" y="358568"/>
                </a:lnTo>
                <a:lnTo>
                  <a:pt x="1926884" y="392508"/>
                </a:lnTo>
                <a:lnTo>
                  <a:pt x="1955427" y="427692"/>
                </a:lnTo>
                <a:lnTo>
                  <a:pt x="1982815" y="464082"/>
                </a:lnTo>
                <a:lnTo>
                  <a:pt x="2009016" y="501640"/>
                </a:lnTo>
                <a:lnTo>
                  <a:pt x="2033995" y="540327"/>
                </a:lnTo>
                <a:lnTo>
                  <a:pt x="2057720" y="580105"/>
                </a:lnTo>
                <a:lnTo>
                  <a:pt x="2080156" y="620936"/>
                </a:lnTo>
                <a:lnTo>
                  <a:pt x="2101272" y="662782"/>
                </a:lnTo>
                <a:lnTo>
                  <a:pt x="2121032" y="705604"/>
                </a:lnTo>
                <a:lnTo>
                  <a:pt x="2139403" y="749363"/>
                </a:lnTo>
                <a:lnTo>
                  <a:pt x="2156353" y="794023"/>
                </a:lnTo>
                <a:lnTo>
                  <a:pt x="2171847" y="839544"/>
                </a:lnTo>
                <a:lnTo>
                  <a:pt x="2185853" y="885888"/>
                </a:lnTo>
                <a:lnTo>
                  <a:pt x="2198336" y="933018"/>
                </a:lnTo>
                <a:lnTo>
                  <a:pt x="2209263" y="980893"/>
                </a:lnTo>
                <a:lnTo>
                  <a:pt x="2218601" y="1029477"/>
                </a:lnTo>
                <a:lnTo>
                  <a:pt x="2226316" y="1078732"/>
                </a:lnTo>
                <a:lnTo>
                  <a:pt x="2232375" y="1128618"/>
                </a:lnTo>
                <a:lnTo>
                  <a:pt x="2236744" y="1179097"/>
                </a:lnTo>
                <a:lnTo>
                  <a:pt x="2239390" y="1230132"/>
                </a:lnTo>
                <a:lnTo>
                  <a:pt x="2240280" y="1281684"/>
                </a:lnTo>
                <a:lnTo>
                  <a:pt x="2239390" y="1333233"/>
                </a:lnTo>
                <a:lnTo>
                  <a:pt x="2236744" y="1384265"/>
                </a:lnTo>
                <a:lnTo>
                  <a:pt x="2232375" y="1434742"/>
                </a:lnTo>
                <a:lnTo>
                  <a:pt x="2226316" y="1484626"/>
                </a:lnTo>
                <a:lnTo>
                  <a:pt x="2218601" y="1533879"/>
                </a:lnTo>
                <a:lnTo>
                  <a:pt x="2209263" y="1582461"/>
                </a:lnTo>
                <a:lnTo>
                  <a:pt x="2198336" y="1630336"/>
                </a:lnTo>
                <a:lnTo>
                  <a:pt x="2185853" y="1677464"/>
                </a:lnTo>
                <a:lnTo>
                  <a:pt x="2171847" y="1723808"/>
                </a:lnTo>
                <a:lnTo>
                  <a:pt x="2156353" y="1769328"/>
                </a:lnTo>
                <a:lnTo>
                  <a:pt x="2139403" y="1813987"/>
                </a:lnTo>
                <a:lnTo>
                  <a:pt x="2121032" y="1857747"/>
                </a:lnTo>
                <a:lnTo>
                  <a:pt x="2101272" y="1900568"/>
                </a:lnTo>
                <a:lnTo>
                  <a:pt x="2080156" y="1942414"/>
                </a:lnTo>
                <a:lnTo>
                  <a:pt x="2057720" y="1983245"/>
                </a:lnTo>
                <a:lnTo>
                  <a:pt x="2033995" y="2023024"/>
                </a:lnTo>
                <a:lnTo>
                  <a:pt x="2009016" y="2061711"/>
                </a:lnTo>
                <a:lnTo>
                  <a:pt x="1982815" y="2099269"/>
                </a:lnTo>
                <a:lnTo>
                  <a:pt x="1955427" y="2135660"/>
                </a:lnTo>
                <a:lnTo>
                  <a:pt x="1926884" y="2170845"/>
                </a:lnTo>
                <a:lnTo>
                  <a:pt x="1897221" y="2204785"/>
                </a:lnTo>
                <a:lnTo>
                  <a:pt x="1866471" y="2237444"/>
                </a:lnTo>
                <a:lnTo>
                  <a:pt x="1834667" y="2268781"/>
                </a:lnTo>
                <a:lnTo>
                  <a:pt x="1801842" y="2298760"/>
                </a:lnTo>
                <a:lnTo>
                  <a:pt x="1768030" y="2327341"/>
                </a:lnTo>
                <a:lnTo>
                  <a:pt x="1733266" y="2354486"/>
                </a:lnTo>
                <a:lnTo>
                  <a:pt x="1697581" y="2380158"/>
                </a:lnTo>
                <a:lnTo>
                  <a:pt x="1661009" y="2404318"/>
                </a:lnTo>
                <a:lnTo>
                  <a:pt x="1623585" y="2426927"/>
                </a:lnTo>
                <a:lnTo>
                  <a:pt x="1585341" y="2447947"/>
                </a:lnTo>
                <a:lnTo>
                  <a:pt x="1546311" y="2467341"/>
                </a:lnTo>
                <a:lnTo>
                  <a:pt x="1506528" y="2485069"/>
                </a:lnTo>
                <a:lnTo>
                  <a:pt x="1466027" y="2501094"/>
                </a:lnTo>
                <a:lnTo>
                  <a:pt x="1424839" y="2515376"/>
                </a:lnTo>
                <a:lnTo>
                  <a:pt x="1383000" y="2527879"/>
                </a:lnTo>
                <a:lnTo>
                  <a:pt x="1340541" y="2538563"/>
                </a:lnTo>
                <a:lnTo>
                  <a:pt x="1297498" y="2547391"/>
                </a:lnTo>
                <a:lnTo>
                  <a:pt x="1253902" y="2554323"/>
                </a:lnTo>
                <a:lnTo>
                  <a:pt x="1209788" y="2559322"/>
                </a:lnTo>
                <a:lnTo>
                  <a:pt x="1165190" y="2562350"/>
                </a:lnTo>
                <a:lnTo>
                  <a:pt x="1120139" y="2563368"/>
                </a:lnTo>
                <a:lnTo>
                  <a:pt x="1075089" y="2562350"/>
                </a:lnTo>
                <a:lnTo>
                  <a:pt x="1030491" y="2559322"/>
                </a:lnTo>
                <a:lnTo>
                  <a:pt x="986377" y="2554323"/>
                </a:lnTo>
                <a:lnTo>
                  <a:pt x="942781" y="2547391"/>
                </a:lnTo>
                <a:lnTo>
                  <a:pt x="899738" y="2538563"/>
                </a:lnTo>
                <a:lnTo>
                  <a:pt x="857279" y="2527879"/>
                </a:lnTo>
                <a:lnTo>
                  <a:pt x="815440" y="2515376"/>
                </a:lnTo>
                <a:lnTo>
                  <a:pt x="774252" y="2501094"/>
                </a:lnTo>
                <a:lnTo>
                  <a:pt x="733751" y="2485069"/>
                </a:lnTo>
                <a:lnTo>
                  <a:pt x="693968" y="2467341"/>
                </a:lnTo>
                <a:lnTo>
                  <a:pt x="654938" y="2447947"/>
                </a:lnTo>
                <a:lnTo>
                  <a:pt x="616694" y="2426927"/>
                </a:lnTo>
                <a:lnTo>
                  <a:pt x="579270" y="2404318"/>
                </a:lnTo>
                <a:lnTo>
                  <a:pt x="542698" y="2380158"/>
                </a:lnTo>
                <a:lnTo>
                  <a:pt x="507013" y="2354486"/>
                </a:lnTo>
                <a:lnTo>
                  <a:pt x="472249" y="2327341"/>
                </a:lnTo>
                <a:lnTo>
                  <a:pt x="438437" y="2298760"/>
                </a:lnTo>
                <a:lnTo>
                  <a:pt x="405612" y="2268781"/>
                </a:lnTo>
                <a:lnTo>
                  <a:pt x="373808" y="2237444"/>
                </a:lnTo>
                <a:lnTo>
                  <a:pt x="343058" y="2204785"/>
                </a:lnTo>
                <a:lnTo>
                  <a:pt x="313395" y="2170845"/>
                </a:lnTo>
                <a:lnTo>
                  <a:pt x="284852" y="2135660"/>
                </a:lnTo>
                <a:lnTo>
                  <a:pt x="257464" y="2099269"/>
                </a:lnTo>
                <a:lnTo>
                  <a:pt x="231263" y="2061711"/>
                </a:lnTo>
                <a:lnTo>
                  <a:pt x="206284" y="2023024"/>
                </a:lnTo>
                <a:lnTo>
                  <a:pt x="182559" y="1983245"/>
                </a:lnTo>
                <a:lnTo>
                  <a:pt x="160123" y="1942414"/>
                </a:lnTo>
                <a:lnTo>
                  <a:pt x="139007" y="1900568"/>
                </a:lnTo>
                <a:lnTo>
                  <a:pt x="119247" y="1857747"/>
                </a:lnTo>
                <a:lnTo>
                  <a:pt x="100876" y="1813987"/>
                </a:lnTo>
                <a:lnTo>
                  <a:pt x="83926" y="1769328"/>
                </a:lnTo>
                <a:lnTo>
                  <a:pt x="68432" y="1723808"/>
                </a:lnTo>
                <a:lnTo>
                  <a:pt x="54426" y="1677464"/>
                </a:lnTo>
                <a:lnTo>
                  <a:pt x="41943" y="1630336"/>
                </a:lnTo>
                <a:lnTo>
                  <a:pt x="31016" y="1582461"/>
                </a:lnTo>
                <a:lnTo>
                  <a:pt x="21678" y="1533879"/>
                </a:lnTo>
                <a:lnTo>
                  <a:pt x="13963" y="1484626"/>
                </a:lnTo>
                <a:lnTo>
                  <a:pt x="7904" y="1434742"/>
                </a:lnTo>
                <a:lnTo>
                  <a:pt x="3535" y="1384265"/>
                </a:lnTo>
                <a:lnTo>
                  <a:pt x="889" y="1333233"/>
                </a:lnTo>
                <a:lnTo>
                  <a:pt x="0" y="1281684"/>
                </a:lnTo>
                <a:close/>
              </a:path>
            </a:pathLst>
          </a:custGeom>
          <a:ln w="57912">
            <a:solidFill>
              <a:srgbClr val="EA95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5516" y="4114800"/>
            <a:ext cx="2242185" cy="2563495"/>
          </a:xfrm>
          <a:custGeom>
            <a:avLst/>
            <a:gdLst/>
            <a:ahLst/>
            <a:cxnLst/>
            <a:rect l="l" t="t" r="r" b="b"/>
            <a:pathLst>
              <a:path w="2242185" h="2563495">
                <a:moveTo>
                  <a:pt x="0" y="1281684"/>
                </a:moveTo>
                <a:lnTo>
                  <a:pt x="890" y="1230132"/>
                </a:lnTo>
                <a:lnTo>
                  <a:pt x="3538" y="1179097"/>
                </a:lnTo>
                <a:lnTo>
                  <a:pt x="7910" y="1128618"/>
                </a:lnTo>
                <a:lnTo>
                  <a:pt x="13974" y="1078732"/>
                </a:lnTo>
                <a:lnTo>
                  <a:pt x="21695" y="1029477"/>
                </a:lnTo>
                <a:lnTo>
                  <a:pt x="31040" y="980893"/>
                </a:lnTo>
                <a:lnTo>
                  <a:pt x="41975" y="933018"/>
                </a:lnTo>
                <a:lnTo>
                  <a:pt x="54467" y="885888"/>
                </a:lnTo>
                <a:lnTo>
                  <a:pt x="68483" y="839544"/>
                </a:lnTo>
                <a:lnTo>
                  <a:pt x="83989" y="794023"/>
                </a:lnTo>
                <a:lnTo>
                  <a:pt x="100951" y="749363"/>
                </a:lnTo>
                <a:lnTo>
                  <a:pt x="119336" y="705604"/>
                </a:lnTo>
                <a:lnTo>
                  <a:pt x="139110" y="662782"/>
                </a:lnTo>
                <a:lnTo>
                  <a:pt x="160241" y="620936"/>
                </a:lnTo>
                <a:lnTo>
                  <a:pt x="182694" y="580105"/>
                </a:lnTo>
                <a:lnTo>
                  <a:pt x="206435" y="540327"/>
                </a:lnTo>
                <a:lnTo>
                  <a:pt x="231433" y="501640"/>
                </a:lnTo>
                <a:lnTo>
                  <a:pt x="257652" y="464082"/>
                </a:lnTo>
                <a:lnTo>
                  <a:pt x="285060" y="427692"/>
                </a:lnTo>
                <a:lnTo>
                  <a:pt x="313622" y="392508"/>
                </a:lnTo>
                <a:lnTo>
                  <a:pt x="343306" y="358568"/>
                </a:lnTo>
                <a:lnTo>
                  <a:pt x="374078" y="325910"/>
                </a:lnTo>
                <a:lnTo>
                  <a:pt x="405905" y="294574"/>
                </a:lnTo>
                <a:lnTo>
                  <a:pt x="438752" y="264596"/>
                </a:lnTo>
                <a:lnTo>
                  <a:pt x="472587" y="236016"/>
                </a:lnTo>
                <a:lnTo>
                  <a:pt x="507376" y="208871"/>
                </a:lnTo>
                <a:lnTo>
                  <a:pt x="543085" y="183200"/>
                </a:lnTo>
                <a:lnTo>
                  <a:pt x="579681" y="159041"/>
                </a:lnTo>
                <a:lnTo>
                  <a:pt x="617131" y="136433"/>
                </a:lnTo>
                <a:lnTo>
                  <a:pt x="655401" y="115414"/>
                </a:lnTo>
                <a:lnTo>
                  <a:pt x="694457" y="96021"/>
                </a:lnTo>
                <a:lnTo>
                  <a:pt x="734266" y="78294"/>
                </a:lnTo>
                <a:lnTo>
                  <a:pt x="774794" y="62270"/>
                </a:lnTo>
                <a:lnTo>
                  <a:pt x="816008" y="47988"/>
                </a:lnTo>
                <a:lnTo>
                  <a:pt x="857875" y="35486"/>
                </a:lnTo>
                <a:lnTo>
                  <a:pt x="900361" y="24802"/>
                </a:lnTo>
                <a:lnTo>
                  <a:pt x="943432" y="15975"/>
                </a:lnTo>
                <a:lnTo>
                  <a:pt x="987055" y="9043"/>
                </a:lnTo>
                <a:lnTo>
                  <a:pt x="1031197" y="4044"/>
                </a:lnTo>
                <a:lnTo>
                  <a:pt x="1075824" y="1017"/>
                </a:lnTo>
                <a:lnTo>
                  <a:pt x="1120901" y="0"/>
                </a:lnTo>
                <a:lnTo>
                  <a:pt x="1165979" y="1017"/>
                </a:lnTo>
                <a:lnTo>
                  <a:pt x="1210606" y="4044"/>
                </a:lnTo>
                <a:lnTo>
                  <a:pt x="1254748" y="9043"/>
                </a:lnTo>
                <a:lnTo>
                  <a:pt x="1298371" y="15975"/>
                </a:lnTo>
                <a:lnTo>
                  <a:pt x="1341442" y="24802"/>
                </a:lnTo>
                <a:lnTo>
                  <a:pt x="1383928" y="35486"/>
                </a:lnTo>
                <a:lnTo>
                  <a:pt x="1425795" y="47988"/>
                </a:lnTo>
                <a:lnTo>
                  <a:pt x="1467009" y="62270"/>
                </a:lnTo>
                <a:lnTo>
                  <a:pt x="1507537" y="78294"/>
                </a:lnTo>
                <a:lnTo>
                  <a:pt x="1547346" y="96021"/>
                </a:lnTo>
                <a:lnTo>
                  <a:pt x="1586402" y="115414"/>
                </a:lnTo>
                <a:lnTo>
                  <a:pt x="1624672" y="136433"/>
                </a:lnTo>
                <a:lnTo>
                  <a:pt x="1662122" y="159041"/>
                </a:lnTo>
                <a:lnTo>
                  <a:pt x="1698718" y="183200"/>
                </a:lnTo>
                <a:lnTo>
                  <a:pt x="1734427" y="208871"/>
                </a:lnTo>
                <a:lnTo>
                  <a:pt x="1769216" y="236016"/>
                </a:lnTo>
                <a:lnTo>
                  <a:pt x="1803051" y="264596"/>
                </a:lnTo>
                <a:lnTo>
                  <a:pt x="1835898" y="294574"/>
                </a:lnTo>
                <a:lnTo>
                  <a:pt x="1867725" y="325910"/>
                </a:lnTo>
                <a:lnTo>
                  <a:pt x="1898497" y="358568"/>
                </a:lnTo>
                <a:lnTo>
                  <a:pt x="1928181" y="392508"/>
                </a:lnTo>
                <a:lnTo>
                  <a:pt x="1956743" y="427692"/>
                </a:lnTo>
                <a:lnTo>
                  <a:pt x="1984151" y="464082"/>
                </a:lnTo>
                <a:lnTo>
                  <a:pt x="2010370" y="501640"/>
                </a:lnTo>
                <a:lnTo>
                  <a:pt x="2035368" y="540327"/>
                </a:lnTo>
                <a:lnTo>
                  <a:pt x="2059109" y="580105"/>
                </a:lnTo>
                <a:lnTo>
                  <a:pt x="2081562" y="620936"/>
                </a:lnTo>
                <a:lnTo>
                  <a:pt x="2102693" y="662782"/>
                </a:lnTo>
                <a:lnTo>
                  <a:pt x="2122467" y="705604"/>
                </a:lnTo>
                <a:lnTo>
                  <a:pt x="2140852" y="749363"/>
                </a:lnTo>
                <a:lnTo>
                  <a:pt x="2157814" y="794023"/>
                </a:lnTo>
                <a:lnTo>
                  <a:pt x="2173320" y="839544"/>
                </a:lnTo>
                <a:lnTo>
                  <a:pt x="2187336" y="885888"/>
                </a:lnTo>
                <a:lnTo>
                  <a:pt x="2199828" y="933018"/>
                </a:lnTo>
                <a:lnTo>
                  <a:pt x="2210763" y="980893"/>
                </a:lnTo>
                <a:lnTo>
                  <a:pt x="2220108" y="1029477"/>
                </a:lnTo>
                <a:lnTo>
                  <a:pt x="2227829" y="1078732"/>
                </a:lnTo>
                <a:lnTo>
                  <a:pt x="2233893" y="1128618"/>
                </a:lnTo>
                <a:lnTo>
                  <a:pt x="2238265" y="1179097"/>
                </a:lnTo>
                <a:lnTo>
                  <a:pt x="2240913" y="1230132"/>
                </a:lnTo>
                <a:lnTo>
                  <a:pt x="2241804" y="1281684"/>
                </a:lnTo>
                <a:lnTo>
                  <a:pt x="2240913" y="1333233"/>
                </a:lnTo>
                <a:lnTo>
                  <a:pt x="2238265" y="1384265"/>
                </a:lnTo>
                <a:lnTo>
                  <a:pt x="2233893" y="1434742"/>
                </a:lnTo>
                <a:lnTo>
                  <a:pt x="2227829" y="1484626"/>
                </a:lnTo>
                <a:lnTo>
                  <a:pt x="2220108" y="1533879"/>
                </a:lnTo>
                <a:lnTo>
                  <a:pt x="2210763" y="1582461"/>
                </a:lnTo>
                <a:lnTo>
                  <a:pt x="2199828" y="1630336"/>
                </a:lnTo>
                <a:lnTo>
                  <a:pt x="2187336" y="1677464"/>
                </a:lnTo>
                <a:lnTo>
                  <a:pt x="2173320" y="1723808"/>
                </a:lnTo>
                <a:lnTo>
                  <a:pt x="2157814" y="1769328"/>
                </a:lnTo>
                <a:lnTo>
                  <a:pt x="2140852" y="1813987"/>
                </a:lnTo>
                <a:lnTo>
                  <a:pt x="2122467" y="1857747"/>
                </a:lnTo>
                <a:lnTo>
                  <a:pt x="2102693" y="1900568"/>
                </a:lnTo>
                <a:lnTo>
                  <a:pt x="2081562" y="1942414"/>
                </a:lnTo>
                <a:lnTo>
                  <a:pt x="2059109" y="1983245"/>
                </a:lnTo>
                <a:lnTo>
                  <a:pt x="2035368" y="2023024"/>
                </a:lnTo>
                <a:lnTo>
                  <a:pt x="2010370" y="2061711"/>
                </a:lnTo>
                <a:lnTo>
                  <a:pt x="1984151" y="2099269"/>
                </a:lnTo>
                <a:lnTo>
                  <a:pt x="1956743" y="2135660"/>
                </a:lnTo>
                <a:lnTo>
                  <a:pt x="1928181" y="2170845"/>
                </a:lnTo>
                <a:lnTo>
                  <a:pt x="1898497" y="2204785"/>
                </a:lnTo>
                <a:lnTo>
                  <a:pt x="1867725" y="2237444"/>
                </a:lnTo>
                <a:lnTo>
                  <a:pt x="1835898" y="2268781"/>
                </a:lnTo>
                <a:lnTo>
                  <a:pt x="1803051" y="2298760"/>
                </a:lnTo>
                <a:lnTo>
                  <a:pt x="1769216" y="2327341"/>
                </a:lnTo>
                <a:lnTo>
                  <a:pt x="1734427" y="2354486"/>
                </a:lnTo>
                <a:lnTo>
                  <a:pt x="1698718" y="2380158"/>
                </a:lnTo>
                <a:lnTo>
                  <a:pt x="1662122" y="2404318"/>
                </a:lnTo>
                <a:lnTo>
                  <a:pt x="1624672" y="2426927"/>
                </a:lnTo>
                <a:lnTo>
                  <a:pt x="1586402" y="2447947"/>
                </a:lnTo>
                <a:lnTo>
                  <a:pt x="1547346" y="2467341"/>
                </a:lnTo>
                <a:lnTo>
                  <a:pt x="1507537" y="2485069"/>
                </a:lnTo>
                <a:lnTo>
                  <a:pt x="1467009" y="2501094"/>
                </a:lnTo>
                <a:lnTo>
                  <a:pt x="1425795" y="2515376"/>
                </a:lnTo>
                <a:lnTo>
                  <a:pt x="1383928" y="2527879"/>
                </a:lnTo>
                <a:lnTo>
                  <a:pt x="1341442" y="2538563"/>
                </a:lnTo>
                <a:lnTo>
                  <a:pt x="1298371" y="2547391"/>
                </a:lnTo>
                <a:lnTo>
                  <a:pt x="1254748" y="2554323"/>
                </a:lnTo>
                <a:lnTo>
                  <a:pt x="1210606" y="2559322"/>
                </a:lnTo>
                <a:lnTo>
                  <a:pt x="1165979" y="2562350"/>
                </a:lnTo>
                <a:lnTo>
                  <a:pt x="1120901" y="2563368"/>
                </a:lnTo>
                <a:lnTo>
                  <a:pt x="1075824" y="2562350"/>
                </a:lnTo>
                <a:lnTo>
                  <a:pt x="1031197" y="2559322"/>
                </a:lnTo>
                <a:lnTo>
                  <a:pt x="987055" y="2554323"/>
                </a:lnTo>
                <a:lnTo>
                  <a:pt x="943432" y="2547391"/>
                </a:lnTo>
                <a:lnTo>
                  <a:pt x="900361" y="2538563"/>
                </a:lnTo>
                <a:lnTo>
                  <a:pt x="857875" y="2527879"/>
                </a:lnTo>
                <a:lnTo>
                  <a:pt x="816008" y="2515376"/>
                </a:lnTo>
                <a:lnTo>
                  <a:pt x="774794" y="2501094"/>
                </a:lnTo>
                <a:lnTo>
                  <a:pt x="734266" y="2485069"/>
                </a:lnTo>
                <a:lnTo>
                  <a:pt x="694457" y="2467341"/>
                </a:lnTo>
                <a:lnTo>
                  <a:pt x="655401" y="2447947"/>
                </a:lnTo>
                <a:lnTo>
                  <a:pt x="617131" y="2426927"/>
                </a:lnTo>
                <a:lnTo>
                  <a:pt x="579681" y="2404318"/>
                </a:lnTo>
                <a:lnTo>
                  <a:pt x="543085" y="2380158"/>
                </a:lnTo>
                <a:lnTo>
                  <a:pt x="507376" y="2354486"/>
                </a:lnTo>
                <a:lnTo>
                  <a:pt x="472587" y="2327341"/>
                </a:lnTo>
                <a:lnTo>
                  <a:pt x="438752" y="2298760"/>
                </a:lnTo>
                <a:lnTo>
                  <a:pt x="405905" y="2268781"/>
                </a:lnTo>
                <a:lnTo>
                  <a:pt x="374078" y="2237444"/>
                </a:lnTo>
                <a:lnTo>
                  <a:pt x="343306" y="2204785"/>
                </a:lnTo>
                <a:lnTo>
                  <a:pt x="313622" y="2170845"/>
                </a:lnTo>
                <a:lnTo>
                  <a:pt x="285060" y="2135660"/>
                </a:lnTo>
                <a:lnTo>
                  <a:pt x="257652" y="2099269"/>
                </a:lnTo>
                <a:lnTo>
                  <a:pt x="231433" y="2061711"/>
                </a:lnTo>
                <a:lnTo>
                  <a:pt x="206435" y="2023024"/>
                </a:lnTo>
                <a:lnTo>
                  <a:pt x="182694" y="1983245"/>
                </a:lnTo>
                <a:lnTo>
                  <a:pt x="160241" y="1942414"/>
                </a:lnTo>
                <a:lnTo>
                  <a:pt x="139110" y="1900568"/>
                </a:lnTo>
                <a:lnTo>
                  <a:pt x="119336" y="1857747"/>
                </a:lnTo>
                <a:lnTo>
                  <a:pt x="100951" y="1813987"/>
                </a:lnTo>
                <a:lnTo>
                  <a:pt x="83989" y="1769328"/>
                </a:lnTo>
                <a:lnTo>
                  <a:pt x="68483" y="1723808"/>
                </a:lnTo>
                <a:lnTo>
                  <a:pt x="54467" y="1677464"/>
                </a:lnTo>
                <a:lnTo>
                  <a:pt x="41975" y="1630336"/>
                </a:lnTo>
                <a:lnTo>
                  <a:pt x="31040" y="1582461"/>
                </a:lnTo>
                <a:lnTo>
                  <a:pt x="21695" y="1533879"/>
                </a:lnTo>
                <a:lnTo>
                  <a:pt x="13974" y="1484626"/>
                </a:lnTo>
                <a:lnTo>
                  <a:pt x="7910" y="1434742"/>
                </a:lnTo>
                <a:lnTo>
                  <a:pt x="3538" y="1384265"/>
                </a:lnTo>
                <a:lnTo>
                  <a:pt x="890" y="1333233"/>
                </a:lnTo>
                <a:lnTo>
                  <a:pt x="0" y="1281684"/>
                </a:lnTo>
                <a:close/>
              </a:path>
            </a:pathLst>
          </a:custGeom>
          <a:ln w="57912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6350" y="4070350"/>
            <a:ext cx="2384425" cy="2621915"/>
            <a:chOff x="-6350" y="4070350"/>
            <a:chExt cx="2384425" cy="2621915"/>
          </a:xfrm>
        </p:grpSpPr>
        <p:sp>
          <p:nvSpPr>
            <p:cNvPr id="7" name="object 7"/>
            <p:cNvSpPr/>
            <p:nvPr/>
          </p:nvSpPr>
          <p:spPr>
            <a:xfrm>
              <a:off x="108204" y="4099559"/>
              <a:ext cx="2240280" cy="2563495"/>
            </a:xfrm>
            <a:custGeom>
              <a:avLst/>
              <a:gdLst/>
              <a:ahLst/>
              <a:cxnLst/>
              <a:rect l="l" t="t" r="r" b="b"/>
              <a:pathLst>
                <a:path w="2240280" h="2563495">
                  <a:moveTo>
                    <a:pt x="0" y="1281683"/>
                  </a:moveTo>
                  <a:lnTo>
                    <a:pt x="889" y="1230132"/>
                  </a:lnTo>
                  <a:lnTo>
                    <a:pt x="3535" y="1179097"/>
                  </a:lnTo>
                  <a:lnTo>
                    <a:pt x="7904" y="1128618"/>
                  </a:lnTo>
                  <a:lnTo>
                    <a:pt x="13963" y="1078732"/>
                  </a:lnTo>
                  <a:lnTo>
                    <a:pt x="21677" y="1029477"/>
                  </a:lnTo>
                  <a:lnTo>
                    <a:pt x="31015" y="980893"/>
                  </a:lnTo>
                  <a:lnTo>
                    <a:pt x="41942" y="933018"/>
                  </a:lnTo>
                  <a:lnTo>
                    <a:pt x="54424" y="885888"/>
                  </a:lnTo>
                  <a:lnTo>
                    <a:pt x="68429" y="839544"/>
                  </a:lnTo>
                  <a:lnTo>
                    <a:pt x="83923" y="794023"/>
                  </a:lnTo>
                  <a:lnTo>
                    <a:pt x="100872" y="749363"/>
                  </a:lnTo>
                  <a:lnTo>
                    <a:pt x="119243" y="705604"/>
                  </a:lnTo>
                  <a:lnTo>
                    <a:pt x="139002" y="662782"/>
                  </a:lnTo>
                  <a:lnTo>
                    <a:pt x="160117" y="620936"/>
                  </a:lnTo>
                  <a:lnTo>
                    <a:pt x="182553" y="580105"/>
                  </a:lnTo>
                  <a:lnTo>
                    <a:pt x="206277" y="540327"/>
                  </a:lnTo>
                  <a:lnTo>
                    <a:pt x="231256" y="501640"/>
                  </a:lnTo>
                  <a:lnTo>
                    <a:pt x="257456" y="464082"/>
                  </a:lnTo>
                  <a:lnTo>
                    <a:pt x="284843" y="427692"/>
                  </a:lnTo>
                  <a:lnTo>
                    <a:pt x="313385" y="392508"/>
                  </a:lnTo>
                  <a:lnTo>
                    <a:pt x="343048" y="358568"/>
                  </a:lnTo>
                  <a:lnTo>
                    <a:pt x="373798" y="325910"/>
                  </a:lnTo>
                  <a:lnTo>
                    <a:pt x="405602" y="294574"/>
                  </a:lnTo>
                  <a:lnTo>
                    <a:pt x="438426" y="264596"/>
                  </a:lnTo>
                  <a:lnTo>
                    <a:pt x="472238" y="236016"/>
                  </a:lnTo>
                  <a:lnTo>
                    <a:pt x="507002" y="208871"/>
                  </a:lnTo>
                  <a:lnTo>
                    <a:pt x="542687" y="183200"/>
                  </a:lnTo>
                  <a:lnTo>
                    <a:pt x="579258" y="159041"/>
                  </a:lnTo>
                  <a:lnTo>
                    <a:pt x="616683" y="136433"/>
                  </a:lnTo>
                  <a:lnTo>
                    <a:pt x="654927" y="115414"/>
                  </a:lnTo>
                  <a:lnTo>
                    <a:pt x="693957" y="96021"/>
                  </a:lnTo>
                  <a:lnTo>
                    <a:pt x="733740" y="78294"/>
                  </a:lnTo>
                  <a:lnTo>
                    <a:pt x="774243" y="62270"/>
                  </a:lnTo>
                  <a:lnTo>
                    <a:pt x="815431" y="47988"/>
                  </a:lnTo>
                  <a:lnTo>
                    <a:pt x="857271" y="35486"/>
                  </a:lnTo>
                  <a:lnTo>
                    <a:pt x="899731" y="24802"/>
                  </a:lnTo>
                  <a:lnTo>
                    <a:pt x="942775" y="15975"/>
                  </a:lnTo>
                  <a:lnTo>
                    <a:pt x="986372" y="9043"/>
                  </a:lnTo>
                  <a:lnTo>
                    <a:pt x="1030487" y="4044"/>
                  </a:lnTo>
                  <a:lnTo>
                    <a:pt x="1075088" y="1017"/>
                  </a:lnTo>
                  <a:lnTo>
                    <a:pt x="1120140" y="0"/>
                  </a:lnTo>
                  <a:lnTo>
                    <a:pt x="1165190" y="1017"/>
                  </a:lnTo>
                  <a:lnTo>
                    <a:pt x="1209788" y="4044"/>
                  </a:lnTo>
                  <a:lnTo>
                    <a:pt x="1253902" y="9043"/>
                  </a:lnTo>
                  <a:lnTo>
                    <a:pt x="1297498" y="15975"/>
                  </a:lnTo>
                  <a:lnTo>
                    <a:pt x="1340541" y="24802"/>
                  </a:lnTo>
                  <a:lnTo>
                    <a:pt x="1383000" y="35486"/>
                  </a:lnTo>
                  <a:lnTo>
                    <a:pt x="1424839" y="47988"/>
                  </a:lnTo>
                  <a:lnTo>
                    <a:pt x="1466027" y="62270"/>
                  </a:lnTo>
                  <a:lnTo>
                    <a:pt x="1506528" y="78294"/>
                  </a:lnTo>
                  <a:lnTo>
                    <a:pt x="1546311" y="96021"/>
                  </a:lnTo>
                  <a:lnTo>
                    <a:pt x="1585341" y="115414"/>
                  </a:lnTo>
                  <a:lnTo>
                    <a:pt x="1623585" y="136433"/>
                  </a:lnTo>
                  <a:lnTo>
                    <a:pt x="1661009" y="159041"/>
                  </a:lnTo>
                  <a:lnTo>
                    <a:pt x="1697581" y="183200"/>
                  </a:lnTo>
                  <a:lnTo>
                    <a:pt x="1733266" y="208871"/>
                  </a:lnTo>
                  <a:lnTo>
                    <a:pt x="1768030" y="236016"/>
                  </a:lnTo>
                  <a:lnTo>
                    <a:pt x="1801842" y="264596"/>
                  </a:lnTo>
                  <a:lnTo>
                    <a:pt x="1834667" y="294574"/>
                  </a:lnTo>
                  <a:lnTo>
                    <a:pt x="1866471" y="325910"/>
                  </a:lnTo>
                  <a:lnTo>
                    <a:pt x="1897221" y="358568"/>
                  </a:lnTo>
                  <a:lnTo>
                    <a:pt x="1926884" y="392508"/>
                  </a:lnTo>
                  <a:lnTo>
                    <a:pt x="1955427" y="427692"/>
                  </a:lnTo>
                  <a:lnTo>
                    <a:pt x="1982815" y="464082"/>
                  </a:lnTo>
                  <a:lnTo>
                    <a:pt x="2009016" y="501640"/>
                  </a:lnTo>
                  <a:lnTo>
                    <a:pt x="2033995" y="540327"/>
                  </a:lnTo>
                  <a:lnTo>
                    <a:pt x="2057720" y="580105"/>
                  </a:lnTo>
                  <a:lnTo>
                    <a:pt x="2080156" y="620936"/>
                  </a:lnTo>
                  <a:lnTo>
                    <a:pt x="2101272" y="662782"/>
                  </a:lnTo>
                  <a:lnTo>
                    <a:pt x="2121032" y="705604"/>
                  </a:lnTo>
                  <a:lnTo>
                    <a:pt x="2139403" y="749363"/>
                  </a:lnTo>
                  <a:lnTo>
                    <a:pt x="2156353" y="794023"/>
                  </a:lnTo>
                  <a:lnTo>
                    <a:pt x="2171847" y="839544"/>
                  </a:lnTo>
                  <a:lnTo>
                    <a:pt x="2185853" y="885888"/>
                  </a:lnTo>
                  <a:lnTo>
                    <a:pt x="2198336" y="933018"/>
                  </a:lnTo>
                  <a:lnTo>
                    <a:pt x="2209263" y="980893"/>
                  </a:lnTo>
                  <a:lnTo>
                    <a:pt x="2218601" y="1029477"/>
                  </a:lnTo>
                  <a:lnTo>
                    <a:pt x="2226316" y="1078732"/>
                  </a:lnTo>
                  <a:lnTo>
                    <a:pt x="2232375" y="1128618"/>
                  </a:lnTo>
                  <a:lnTo>
                    <a:pt x="2236744" y="1179097"/>
                  </a:lnTo>
                  <a:lnTo>
                    <a:pt x="2239390" y="1230132"/>
                  </a:lnTo>
                  <a:lnTo>
                    <a:pt x="2240279" y="1281683"/>
                  </a:lnTo>
                  <a:lnTo>
                    <a:pt x="2239390" y="1333233"/>
                  </a:lnTo>
                  <a:lnTo>
                    <a:pt x="2236744" y="1384265"/>
                  </a:lnTo>
                  <a:lnTo>
                    <a:pt x="2232375" y="1434742"/>
                  </a:lnTo>
                  <a:lnTo>
                    <a:pt x="2226316" y="1484626"/>
                  </a:lnTo>
                  <a:lnTo>
                    <a:pt x="2218601" y="1533879"/>
                  </a:lnTo>
                  <a:lnTo>
                    <a:pt x="2209263" y="1582461"/>
                  </a:lnTo>
                  <a:lnTo>
                    <a:pt x="2198336" y="1630336"/>
                  </a:lnTo>
                  <a:lnTo>
                    <a:pt x="2185853" y="1677464"/>
                  </a:lnTo>
                  <a:lnTo>
                    <a:pt x="2171847" y="1723808"/>
                  </a:lnTo>
                  <a:lnTo>
                    <a:pt x="2156353" y="1769328"/>
                  </a:lnTo>
                  <a:lnTo>
                    <a:pt x="2139403" y="1813987"/>
                  </a:lnTo>
                  <a:lnTo>
                    <a:pt x="2121032" y="1857747"/>
                  </a:lnTo>
                  <a:lnTo>
                    <a:pt x="2101272" y="1900568"/>
                  </a:lnTo>
                  <a:lnTo>
                    <a:pt x="2080156" y="1942414"/>
                  </a:lnTo>
                  <a:lnTo>
                    <a:pt x="2057720" y="1983245"/>
                  </a:lnTo>
                  <a:lnTo>
                    <a:pt x="2033995" y="2023024"/>
                  </a:lnTo>
                  <a:lnTo>
                    <a:pt x="2009016" y="2061711"/>
                  </a:lnTo>
                  <a:lnTo>
                    <a:pt x="1982815" y="2099269"/>
                  </a:lnTo>
                  <a:lnTo>
                    <a:pt x="1955427" y="2135660"/>
                  </a:lnTo>
                  <a:lnTo>
                    <a:pt x="1926884" y="2170845"/>
                  </a:lnTo>
                  <a:lnTo>
                    <a:pt x="1897221" y="2204785"/>
                  </a:lnTo>
                  <a:lnTo>
                    <a:pt x="1866471" y="2237444"/>
                  </a:lnTo>
                  <a:lnTo>
                    <a:pt x="1834667" y="2268781"/>
                  </a:lnTo>
                  <a:lnTo>
                    <a:pt x="1801842" y="2298760"/>
                  </a:lnTo>
                  <a:lnTo>
                    <a:pt x="1768030" y="2327341"/>
                  </a:lnTo>
                  <a:lnTo>
                    <a:pt x="1733266" y="2354486"/>
                  </a:lnTo>
                  <a:lnTo>
                    <a:pt x="1697581" y="2380158"/>
                  </a:lnTo>
                  <a:lnTo>
                    <a:pt x="1661009" y="2404318"/>
                  </a:lnTo>
                  <a:lnTo>
                    <a:pt x="1623585" y="2426927"/>
                  </a:lnTo>
                  <a:lnTo>
                    <a:pt x="1585341" y="2447947"/>
                  </a:lnTo>
                  <a:lnTo>
                    <a:pt x="1546311" y="2467341"/>
                  </a:lnTo>
                  <a:lnTo>
                    <a:pt x="1506528" y="2485069"/>
                  </a:lnTo>
                  <a:lnTo>
                    <a:pt x="1466027" y="2501094"/>
                  </a:lnTo>
                  <a:lnTo>
                    <a:pt x="1424839" y="2515376"/>
                  </a:lnTo>
                  <a:lnTo>
                    <a:pt x="1383000" y="2527879"/>
                  </a:lnTo>
                  <a:lnTo>
                    <a:pt x="1340541" y="2538563"/>
                  </a:lnTo>
                  <a:lnTo>
                    <a:pt x="1297498" y="2547391"/>
                  </a:lnTo>
                  <a:lnTo>
                    <a:pt x="1253902" y="2554323"/>
                  </a:lnTo>
                  <a:lnTo>
                    <a:pt x="1209788" y="2559322"/>
                  </a:lnTo>
                  <a:lnTo>
                    <a:pt x="1165190" y="2562350"/>
                  </a:lnTo>
                  <a:lnTo>
                    <a:pt x="1120140" y="2563367"/>
                  </a:lnTo>
                  <a:lnTo>
                    <a:pt x="1075088" y="2562350"/>
                  </a:lnTo>
                  <a:lnTo>
                    <a:pt x="1030487" y="2559322"/>
                  </a:lnTo>
                  <a:lnTo>
                    <a:pt x="986372" y="2554323"/>
                  </a:lnTo>
                  <a:lnTo>
                    <a:pt x="942775" y="2547391"/>
                  </a:lnTo>
                  <a:lnTo>
                    <a:pt x="899731" y="2538563"/>
                  </a:lnTo>
                  <a:lnTo>
                    <a:pt x="857271" y="2527879"/>
                  </a:lnTo>
                  <a:lnTo>
                    <a:pt x="815431" y="2515376"/>
                  </a:lnTo>
                  <a:lnTo>
                    <a:pt x="774243" y="2501094"/>
                  </a:lnTo>
                  <a:lnTo>
                    <a:pt x="733740" y="2485069"/>
                  </a:lnTo>
                  <a:lnTo>
                    <a:pt x="693957" y="2467341"/>
                  </a:lnTo>
                  <a:lnTo>
                    <a:pt x="654927" y="2447947"/>
                  </a:lnTo>
                  <a:lnTo>
                    <a:pt x="616683" y="2426927"/>
                  </a:lnTo>
                  <a:lnTo>
                    <a:pt x="579258" y="2404318"/>
                  </a:lnTo>
                  <a:lnTo>
                    <a:pt x="542687" y="2380158"/>
                  </a:lnTo>
                  <a:lnTo>
                    <a:pt x="507002" y="2354486"/>
                  </a:lnTo>
                  <a:lnTo>
                    <a:pt x="472238" y="2327341"/>
                  </a:lnTo>
                  <a:lnTo>
                    <a:pt x="438426" y="2298760"/>
                  </a:lnTo>
                  <a:lnTo>
                    <a:pt x="405602" y="2268781"/>
                  </a:lnTo>
                  <a:lnTo>
                    <a:pt x="373798" y="2237444"/>
                  </a:lnTo>
                  <a:lnTo>
                    <a:pt x="343048" y="2204785"/>
                  </a:lnTo>
                  <a:lnTo>
                    <a:pt x="313385" y="2170845"/>
                  </a:lnTo>
                  <a:lnTo>
                    <a:pt x="284843" y="2135660"/>
                  </a:lnTo>
                  <a:lnTo>
                    <a:pt x="257456" y="2099269"/>
                  </a:lnTo>
                  <a:lnTo>
                    <a:pt x="231256" y="2061711"/>
                  </a:lnTo>
                  <a:lnTo>
                    <a:pt x="206277" y="2023024"/>
                  </a:lnTo>
                  <a:lnTo>
                    <a:pt x="182553" y="1983245"/>
                  </a:lnTo>
                  <a:lnTo>
                    <a:pt x="160117" y="1942414"/>
                  </a:lnTo>
                  <a:lnTo>
                    <a:pt x="139002" y="1900568"/>
                  </a:lnTo>
                  <a:lnTo>
                    <a:pt x="119243" y="1857747"/>
                  </a:lnTo>
                  <a:lnTo>
                    <a:pt x="100872" y="1813987"/>
                  </a:lnTo>
                  <a:lnTo>
                    <a:pt x="83923" y="1769328"/>
                  </a:lnTo>
                  <a:lnTo>
                    <a:pt x="68429" y="1723808"/>
                  </a:lnTo>
                  <a:lnTo>
                    <a:pt x="54424" y="1677464"/>
                  </a:lnTo>
                  <a:lnTo>
                    <a:pt x="41942" y="1630336"/>
                  </a:lnTo>
                  <a:lnTo>
                    <a:pt x="31015" y="1582461"/>
                  </a:lnTo>
                  <a:lnTo>
                    <a:pt x="21677" y="1533879"/>
                  </a:lnTo>
                  <a:lnTo>
                    <a:pt x="13963" y="1484626"/>
                  </a:lnTo>
                  <a:lnTo>
                    <a:pt x="7904" y="1434742"/>
                  </a:lnTo>
                  <a:lnTo>
                    <a:pt x="3535" y="1384265"/>
                  </a:lnTo>
                  <a:lnTo>
                    <a:pt x="889" y="1333233"/>
                  </a:lnTo>
                  <a:lnTo>
                    <a:pt x="0" y="1281683"/>
                  </a:lnTo>
                  <a:close/>
                </a:path>
              </a:pathLst>
            </a:custGeom>
            <a:ln w="5791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057900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4" y="605028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057900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8"/>
                  </a:moveTo>
                  <a:lnTo>
                    <a:pt x="740664" y="605028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264" y="6123533"/>
            <a:ext cx="579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3374" y="6051550"/>
            <a:ext cx="753745" cy="617855"/>
            <a:chOff x="833374" y="6051550"/>
            <a:chExt cx="753745" cy="617855"/>
          </a:xfrm>
        </p:grpSpPr>
        <p:sp>
          <p:nvSpPr>
            <p:cNvPr id="12" name="object 12"/>
            <p:cNvSpPr/>
            <p:nvPr/>
          </p:nvSpPr>
          <p:spPr>
            <a:xfrm>
              <a:off x="839724" y="6057900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3" y="605028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9724" y="6057900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0" y="605028"/>
                  </a:moveTo>
                  <a:lnTo>
                    <a:pt x="740663" y="605028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0902" y="6123533"/>
            <a:ext cx="579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6350" y="5310885"/>
            <a:ext cx="765810" cy="617855"/>
            <a:chOff x="-6350" y="5310885"/>
            <a:chExt cx="765810" cy="617855"/>
          </a:xfrm>
        </p:grpSpPr>
        <p:sp>
          <p:nvSpPr>
            <p:cNvPr id="16" name="object 16"/>
            <p:cNvSpPr/>
            <p:nvPr/>
          </p:nvSpPr>
          <p:spPr>
            <a:xfrm>
              <a:off x="0" y="5317235"/>
              <a:ext cx="753110" cy="605155"/>
            </a:xfrm>
            <a:custGeom>
              <a:avLst/>
              <a:gdLst/>
              <a:ahLst/>
              <a:cxnLst/>
              <a:rect l="l" t="t" r="r" b="b"/>
              <a:pathLst>
                <a:path w="753110" h="605154">
                  <a:moveTo>
                    <a:pt x="752856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52856" y="605027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5317235"/>
              <a:ext cx="753110" cy="605155"/>
            </a:xfrm>
            <a:custGeom>
              <a:avLst/>
              <a:gdLst/>
              <a:ahLst/>
              <a:cxnLst/>
              <a:rect l="l" t="t" r="r" b="b"/>
              <a:pathLst>
                <a:path w="753110" h="605154">
                  <a:moveTo>
                    <a:pt x="0" y="605027"/>
                  </a:moveTo>
                  <a:lnTo>
                    <a:pt x="752856" y="605027"/>
                  </a:lnTo>
                  <a:lnTo>
                    <a:pt x="752856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6969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33374" y="5310885"/>
            <a:ext cx="753745" cy="617855"/>
            <a:chOff x="833374" y="5310885"/>
            <a:chExt cx="753745" cy="617855"/>
          </a:xfrm>
        </p:grpSpPr>
        <p:sp>
          <p:nvSpPr>
            <p:cNvPr id="20" name="object 20"/>
            <p:cNvSpPr/>
            <p:nvPr/>
          </p:nvSpPr>
          <p:spPr>
            <a:xfrm>
              <a:off x="839724" y="5317235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3" y="605027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9724" y="5317235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0" y="605027"/>
                  </a:moveTo>
                  <a:lnTo>
                    <a:pt x="740663" y="605027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0902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68526" y="6066790"/>
            <a:ext cx="751840" cy="617855"/>
            <a:chOff x="1668526" y="6066790"/>
            <a:chExt cx="751840" cy="617855"/>
          </a:xfrm>
        </p:grpSpPr>
        <p:sp>
          <p:nvSpPr>
            <p:cNvPr id="24" name="object 24"/>
            <p:cNvSpPr/>
            <p:nvPr/>
          </p:nvSpPr>
          <p:spPr>
            <a:xfrm>
              <a:off x="1674876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39" h="605154">
                  <a:moveTo>
                    <a:pt x="739139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39" y="605028"/>
                  </a:lnTo>
                  <a:lnTo>
                    <a:pt x="73913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74876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39" h="605154">
                  <a:moveTo>
                    <a:pt x="0" y="605028"/>
                  </a:moveTo>
                  <a:lnTo>
                    <a:pt x="739139" y="605028"/>
                  </a:lnTo>
                  <a:lnTo>
                    <a:pt x="739139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755139" y="6139078"/>
            <a:ext cx="579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1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9308" y="3823906"/>
            <a:ext cx="1358265" cy="563880"/>
          </a:xfrm>
          <a:prstGeom prst="rect">
            <a:avLst/>
          </a:prstGeom>
          <a:solidFill>
            <a:srgbClr val="5B9BD4"/>
          </a:solidFill>
          <a:ln w="12191">
            <a:solidFill>
              <a:srgbClr val="41709C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402590" marR="204470" indent="-192405">
              <a:lnSpc>
                <a:spcPct val="100000"/>
              </a:lnSpc>
              <a:spcBef>
                <a:spcPts val="52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Co-facilitator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1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90900" y="3823906"/>
            <a:ext cx="1358265" cy="560070"/>
          </a:xfrm>
          <a:prstGeom prst="rect">
            <a:avLst/>
          </a:prstGeom>
          <a:solidFill>
            <a:srgbClr val="92D050"/>
          </a:solidFill>
          <a:ln w="12192">
            <a:solidFill>
              <a:srgbClr val="41709C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403225" marR="203835" indent="-192405">
              <a:lnSpc>
                <a:spcPct val="100000"/>
              </a:lnSpc>
              <a:spcBef>
                <a:spcPts val="4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Co-facilitator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827521" y="2134870"/>
            <a:ext cx="1370965" cy="572135"/>
            <a:chOff x="5827521" y="2134870"/>
            <a:chExt cx="1370965" cy="572135"/>
          </a:xfrm>
        </p:grpSpPr>
        <p:sp>
          <p:nvSpPr>
            <p:cNvPr id="30" name="object 30"/>
            <p:cNvSpPr/>
            <p:nvPr/>
          </p:nvSpPr>
          <p:spPr>
            <a:xfrm>
              <a:off x="5833871" y="2141220"/>
              <a:ext cx="1358265" cy="559435"/>
            </a:xfrm>
            <a:custGeom>
              <a:avLst/>
              <a:gdLst/>
              <a:ahLst/>
              <a:cxnLst/>
              <a:rect l="l" t="t" r="r" b="b"/>
              <a:pathLst>
                <a:path w="1358265" h="559435">
                  <a:moveTo>
                    <a:pt x="1357883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357883" y="559308"/>
                  </a:lnTo>
                  <a:lnTo>
                    <a:pt x="13578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33871" y="2141220"/>
              <a:ext cx="1358265" cy="559435"/>
            </a:xfrm>
            <a:custGeom>
              <a:avLst/>
              <a:gdLst/>
              <a:ahLst/>
              <a:cxnLst/>
              <a:rect l="l" t="t" r="r" b="b"/>
              <a:pathLst>
                <a:path w="1358265" h="559435">
                  <a:moveTo>
                    <a:pt x="0" y="559308"/>
                  </a:moveTo>
                  <a:lnTo>
                    <a:pt x="1357883" y="559308"/>
                  </a:lnTo>
                  <a:lnTo>
                    <a:pt x="1357883" y="0"/>
                  </a:lnTo>
                  <a:lnTo>
                    <a:pt x="0" y="0"/>
                  </a:lnTo>
                  <a:lnTo>
                    <a:pt x="0" y="5593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839967" y="2289810"/>
            <a:ext cx="1346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03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Co-</a:t>
            </a:r>
            <a:r>
              <a:rPr sz="1400" spc="-20" dirty="0">
                <a:solidFill>
                  <a:srgbClr val="FFFFFF"/>
                </a:solidFill>
                <a:latin typeface="Carlito"/>
                <a:cs typeface="Carlito"/>
              </a:rPr>
              <a:t>Lead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971290" y="2134870"/>
            <a:ext cx="1370965" cy="572135"/>
            <a:chOff x="3971290" y="2134870"/>
            <a:chExt cx="1370965" cy="572135"/>
          </a:xfrm>
        </p:grpSpPr>
        <p:sp>
          <p:nvSpPr>
            <p:cNvPr id="34" name="object 34"/>
            <p:cNvSpPr/>
            <p:nvPr/>
          </p:nvSpPr>
          <p:spPr>
            <a:xfrm>
              <a:off x="3977640" y="2141220"/>
              <a:ext cx="1358265" cy="559435"/>
            </a:xfrm>
            <a:custGeom>
              <a:avLst/>
              <a:gdLst/>
              <a:ahLst/>
              <a:cxnLst/>
              <a:rect l="l" t="t" r="r" b="b"/>
              <a:pathLst>
                <a:path w="1358264" h="559435">
                  <a:moveTo>
                    <a:pt x="1357884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357884" y="559308"/>
                  </a:lnTo>
                  <a:lnTo>
                    <a:pt x="13578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77640" y="2141220"/>
              <a:ext cx="1358265" cy="559435"/>
            </a:xfrm>
            <a:custGeom>
              <a:avLst/>
              <a:gdLst/>
              <a:ahLst/>
              <a:cxnLst/>
              <a:rect l="l" t="t" r="r" b="b"/>
              <a:pathLst>
                <a:path w="1358264" h="559435">
                  <a:moveTo>
                    <a:pt x="0" y="559308"/>
                  </a:moveTo>
                  <a:lnTo>
                    <a:pt x="1357884" y="559308"/>
                  </a:lnTo>
                  <a:lnTo>
                    <a:pt x="1357884" y="0"/>
                  </a:lnTo>
                  <a:lnTo>
                    <a:pt x="0" y="0"/>
                  </a:lnTo>
                  <a:lnTo>
                    <a:pt x="0" y="5593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983735" y="2289810"/>
            <a:ext cx="1346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Carlito"/>
                <a:cs typeface="Carlito"/>
              </a:rPr>
              <a:t>Lead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62683" y="5311140"/>
            <a:ext cx="753110" cy="617220"/>
            <a:chOff x="1662683" y="5311140"/>
            <a:chExt cx="753110" cy="617220"/>
          </a:xfrm>
        </p:grpSpPr>
        <p:sp>
          <p:nvSpPr>
            <p:cNvPr id="38" name="object 38"/>
            <p:cNvSpPr/>
            <p:nvPr/>
          </p:nvSpPr>
          <p:spPr>
            <a:xfrm>
              <a:off x="1668779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3" y="605027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8779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4" h="605154">
                  <a:moveTo>
                    <a:pt x="0" y="605027"/>
                  </a:moveTo>
                  <a:lnTo>
                    <a:pt x="740663" y="605027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49298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1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907792" y="6051803"/>
            <a:ext cx="753110" cy="617220"/>
            <a:chOff x="2907792" y="6051803"/>
            <a:chExt cx="753110" cy="617220"/>
          </a:xfrm>
        </p:grpSpPr>
        <p:sp>
          <p:nvSpPr>
            <p:cNvPr id="42" name="object 42"/>
            <p:cNvSpPr/>
            <p:nvPr/>
          </p:nvSpPr>
          <p:spPr>
            <a:xfrm>
              <a:off x="2913888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3" y="605028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13888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8"/>
                  </a:moveTo>
                  <a:lnTo>
                    <a:pt x="740663" y="605028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94405" y="6123533"/>
            <a:ext cx="579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747515" y="6051803"/>
            <a:ext cx="753110" cy="617220"/>
            <a:chOff x="3747515" y="6051803"/>
            <a:chExt cx="753110" cy="617220"/>
          </a:xfrm>
        </p:grpSpPr>
        <p:sp>
          <p:nvSpPr>
            <p:cNvPr id="46" name="object 46"/>
            <p:cNvSpPr/>
            <p:nvPr/>
          </p:nvSpPr>
          <p:spPr>
            <a:xfrm>
              <a:off x="3753611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3" y="605028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53611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8"/>
                  </a:moveTo>
                  <a:lnTo>
                    <a:pt x="740663" y="605028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835146" y="6123533"/>
            <a:ext cx="579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919983" y="5311140"/>
            <a:ext cx="753110" cy="617220"/>
            <a:chOff x="2919983" y="5311140"/>
            <a:chExt cx="753110" cy="617220"/>
          </a:xfrm>
        </p:grpSpPr>
        <p:sp>
          <p:nvSpPr>
            <p:cNvPr id="50" name="object 50"/>
            <p:cNvSpPr/>
            <p:nvPr/>
          </p:nvSpPr>
          <p:spPr>
            <a:xfrm>
              <a:off x="2926079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4" y="605027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26079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7"/>
                  </a:moveTo>
                  <a:lnTo>
                    <a:pt x="740664" y="605027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006598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747515" y="5311140"/>
            <a:ext cx="753110" cy="617220"/>
            <a:chOff x="3747515" y="5311140"/>
            <a:chExt cx="753110" cy="617220"/>
          </a:xfrm>
        </p:grpSpPr>
        <p:sp>
          <p:nvSpPr>
            <p:cNvPr id="54" name="object 54"/>
            <p:cNvSpPr/>
            <p:nvPr/>
          </p:nvSpPr>
          <p:spPr>
            <a:xfrm>
              <a:off x="3753611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3" y="605027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753611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7"/>
                  </a:moveTo>
                  <a:lnTo>
                    <a:pt x="740663" y="605027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835146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582667" y="6067044"/>
            <a:ext cx="751840" cy="617220"/>
            <a:chOff x="4582667" y="6067044"/>
            <a:chExt cx="751840" cy="617220"/>
          </a:xfrm>
        </p:grpSpPr>
        <p:sp>
          <p:nvSpPr>
            <p:cNvPr id="58" name="object 58"/>
            <p:cNvSpPr/>
            <p:nvPr/>
          </p:nvSpPr>
          <p:spPr>
            <a:xfrm>
              <a:off x="4588763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39" h="605154">
                  <a:moveTo>
                    <a:pt x="739139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39" y="605028"/>
                  </a:lnTo>
                  <a:lnTo>
                    <a:pt x="7391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88763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39" h="605154">
                  <a:moveTo>
                    <a:pt x="0" y="605028"/>
                  </a:moveTo>
                  <a:lnTo>
                    <a:pt x="739139" y="605028"/>
                  </a:lnTo>
                  <a:lnTo>
                    <a:pt x="739139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669282" y="6139078"/>
            <a:ext cx="579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2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576571" y="5311140"/>
            <a:ext cx="753110" cy="617220"/>
            <a:chOff x="4576571" y="5311140"/>
            <a:chExt cx="753110" cy="617220"/>
          </a:xfrm>
        </p:grpSpPr>
        <p:sp>
          <p:nvSpPr>
            <p:cNvPr id="62" name="object 62"/>
            <p:cNvSpPr/>
            <p:nvPr/>
          </p:nvSpPr>
          <p:spPr>
            <a:xfrm>
              <a:off x="4582667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3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3" y="605027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82667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7"/>
                  </a:moveTo>
                  <a:lnTo>
                    <a:pt x="740663" y="605027"/>
                  </a:lnTo>
                  <a:lnTo>
                    <a:pt x="740663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663566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2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10884" y="3823906"/>
            <a:ext cx="1358265" cy="558165"/>
          </a:xfrm>
          <a:prstGeom prst="rect">
            <a:avLst/>
          </a:prstGeom>
          <a:solidFill>
            <a:srgbClr val="EA95E8"/>
          </a:solidFill>
          <a:ln w="12192">
            <a:solidFill>
              <a:srgbClr val="41709C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403225" marR="203200" indent="-192405">
              <a:lnSpc>
                <a:spcPct val="100000"/>
              </a:lnSpc>
              <a:spcBef>
                <a:spcPts val="4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Co-facilitator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827776" y="6051803"/>
            <a:ext cx="751840" cy="617220"/>
            <a:chOff x="5827776" y="6051803"/>
            <a:chExt cx="751840" cy="617220"/>
          </a:xfrm>
        </p:grpSpPr>
        <p:sp>
          <p:nvSpPr>
            <p:cNvPr id="67" name="object 67"/>
            <p:cNvSpPr/>
            <p:nvPr/>
          </p:nvSpPr>
          <p:spPr>
            <a:xfrm>
              <a:off x="5833872" y="6057899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40" y="605028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33872" y="6057899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8"/>
                  </a:moveTo>
                  <a:lnTo>
                    <a:pt x="739140" y="605028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914771" y="6123533"/>
            <a:ext cx="579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6667500" y="6051803"/>
            <a:ext cx="753110" cy="617220"/>
            <a:chOff x="6667500" y="6051803"/>
            <a:chExt cx="753110" cy="617220"/>
          </a:xfrm>
        </p:grpSpPr>
        <p:sp>
          <p:nvSpPr>
            <p:cNvPr id="71" name="object 71"/>
            <p:cNvSpPr/>
            <p:nvPr/>
          </p:nvSpPr>
          <p:spPr>
            <a:xfrm>
              <a:off x="6673595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4" y="605028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73595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8"/>
                  </a:moveTo>
                  <a:lnTo>
                    <a:pt x="740664" y="605028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755383" y="6123533"/>
            <a:ext cx="579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839967" y="5311140"/>
            <a:ext cx="751840" cy="617220"/>
            <a:chOff x="5839967" y="5311140"/>
            <a:chExt cx="751840" cy="617220"/>
          </a:xfrm>
        </p:grpSpPr>
        <p:sp>
          <p:nvSpPr>
            <p:cNvPr id="75" name="object 75"/>
            <p:cNvSpPr/>
            <p:nvPr/>
          </p:nvSpPr>
          <p:spPr>
            <a:xfrm>
              <a:off x="5846063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39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39139" y="605027"/>
                  </a:lnTo>
                  <a:lnTo>
                    <a:pt x="739139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46063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7"/>
                  </a:moveTo>
                  <a:lnTo>
                    <a:pt x="739139" y="605027"/>
                  </a:lnTo>
                  <a:lnTo>
                    <a:pt x="739139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926963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667500" y="5311140"/>
            <a:ext cx="753110" cy="617220"/>
            <a:chOff x="6667500" y="5311140"/>
            <a:chExt cx="753110" cy="617220"/>
          </a:xfrm>
        </p:grpSpPr>
        <p:sp>
          <p:nvSpPr>
            <p:cNvPr id="79" name="object 79"/>
            <p:cNvSpPr/>
            <p:nvPr/>
          </p:nvSpPr>
          <p:spPr>
            <a:xfrm>
              <a:off x="6673595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4" y="605027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73595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7"/>
                  </a:moveTo>
                  <a:lnTo>
                    <a:pt x="740664" y="605027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6755383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7502652" y="6067044"/>
            <a:ext cx="751840" cy="617220"/>
            <a:chOff x="7502652" y="6067044"/>
            <a:chExt cx="751840" cy="617220"/>
          </a:xfrm>
        </p:grpSpPr>
        <p:sp>
          <p:nvSpPr>
            <p:cNvPr id="83" name="object 83"/>
            <p:cNvSpPr/>
            <p:nvPr/>
          </p:nvSpPr>
          <p:spPr>
            <a:xfrm>
              <a:off x="7508748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40" y="605028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508748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8"/>
                  </a:moveTo>
                  <a:lnTo>
                    <a:pt x="739140" y="605028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589646" y="6139078"/>
            <a:ext cx="579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3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7496556" y="5311140"/>
            <a:ext cx="751840" cy="617220"/>
            <a:chOff x="7496556" y="5311140"/>
            <a:chExt cx="751840" cy="617220"/>
          </a:xfrm>
        </p:grpSpPr>
        <p:sp>
          <p:nvSpPr>
            <p:cNvPr id="87" name="object 87"/>
            <p:cNvSpPr/>
            <p:nvPr/>
          </p:nvSpPr>
          <p:spPr>
            <a:xfrm>
              <a:off x="7502652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39140" y="605027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EA9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02652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7"/>
                  </a:moveTo>
                  <a:lnTo>
                    <a:pt x="739140" y="605027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7583805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3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284207" y="3823906"/>
            <a:ext cx="1359535" cy="558165"/>
          </a:xfrm>
          <a:prstGeom prst="rect">
            <a:avLst/>
          </a:prstGeom>
          <a:solidFill>
            <a:srgbClr val="538235"/>
          </a:solidFill>
          <a:ln w="12192">
            <a:solidFill>
              <a:srgbClr val="41709C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404495" marR="203835" indent="-192405">
              <a:lnSpc>
                <a:spcPct val="100000"/>
              </a:lnSpc>
              <a:spcBef>
                <a:spcPts val="4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Co-facilitator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9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8747759" y="6051803"/>
            <a:ext cx="751840" cy="617220"/>
            <a:chOff x="8747759" y="6051803"/>
            <a:chExt cx="751840" cy="617220"/>
          </a:xfrm>
        </p:grpSpPr>
        <p:sp>
          <p:nvSpPr>
            <p:cNvPr id="92" name="object 92"/>
            <p:cNvSpPr/>
            <p:nvPr/>
          </p:nvSpPr>
          <p:spPr>
            <a:xfrm>
              <a:off x="8753855" y="6057899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40" y="605028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753855" y="6057899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8"/>
                  </a:moveTo>
                  <a:lnTo>
                    <a:pt x="739140" y="605028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8834755" y="6123533"/>
            <a:ext cx="579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9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9587483" y="6051803"/>
            <a:ext cx="753110" cy="617220"/>
            <a:chOff x="9587483" y="6051803"/>
            <a:chExt cx="753110" cy="617220"/>
          </a:xfrm>
        </p:grpSpPr>
        <p:sp>
          <p:nvSpPr>
            <p:cNvPr id="96" name="object 96"/>
            <p:cNvSpPr/>
            <p:nvPr/>
          </p:nvSpPr>
          <p:spPr>
            <a:xfrm>
              <a:off x="9593579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40664" y="605028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593579" y="6057899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8"/>
                  </a:moveTo>
                  <a:lnTo>
                    <a:pt x="740664" y="605028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9675368" y="6123533"/>
            <a:ext cx="579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9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8759952" y="5311140"/>
            <a:ext cx="751840" cy="617220"/>
            <a:chOff x="8759952" y="5311140"/>
            <a:chExt cx="751840" cy="617220"/>
          </a:xfrm>
        </p:grpSpPr>
        <p:sp>
          <p:nvSpPr>
            <p:cNvPr id="100" name="object 100"/>
            <p:cNvSpPr/>
            <p:nvPr/>
          </p:nvSpPr>
          <p:spPr>
            <a:xfrm>
              <a:off x="8766048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39140" y="605027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766048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7"/>
                  </a:moveTo>
                  <a:lnTo>
                    <a:pt x="739140" y="605027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8846946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9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9587483" y="5311140"/>
            <a:ext cx="753110" cy="617220"/>
            <a:chOff x="9587483" y="5311140"/>
            <a:chExt cx="753110" cy="617220"/>
          </a:xfrm>
        </p:grpSpPr>
        <p:sp>
          <p:nvSpPr>
            <p:cNvPr id="104" name="object 104"/>
            <p:cNvSpPr/>
            <p:nvPr/>
          </p:nvSpPr>
          <p:spPr>
            <a:xfrm>
              <a:off x="9593579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740664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40664" y="605027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593579" y="5317236"/>
              <a:ext cx="741045" cy="605155"/>
            </a:xfrm>
            <a:custGeom>
              <a:avLst/>
              <a:gdLst/>
              <a:ahLst/>
              <a:cxnLst/>
              <a:rect l="l" t="t" r="r" b="b"/>
              <a:pathLst>
                <a:path w="741045" h="605154">
                  <a:moveTo>
                    <a:pt x="0" y="605027"/>
                  </a:moveTo>
                  <a:lnTo>
                    <a:pt x="740664" y="605027"/>
                  </a:lnTo>
                  <a:lnTo>
                    <a:pt x="740664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9675368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9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0422635" y="6067044"/>
            <a:ext cx="751840" cy="617220"/>
            <a:chOff x="10422635" y="6067044"/>
            <a:chExt cx="751840" cy="617220"/>
          </a:xfrm>
        </p:grpSpPr>
        <p:sp>
          <p:nvSpPr>
            <p:cNvPr id="108" name="object 108"/>
            <p:cNvSpPr/>
            <p:nvPr/>
          </p:nvSpPr>
          <p:spPr>
            <a:xfrm>
              <a:off x="10428731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8"/>
                  </a:lnTo>
                  <a:lnTo>
                    <a:pt x="739140" y="605028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428731" y="6073140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8"/>
                  </a:moveTo>
                  <a:lnTo>
                    <a:pt x="739140" y="605028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10509631" y="6139078"/>
            <a:ext cx="579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9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10416540" y="5311140"/>
            <a:ext cx="751840" cy="617220"/>
            <a:chOff x="10416540" y="5311140"/>
            <a:chExt cx="751840" cy="617220"/>
          </a:xfrm>
        </p:grpSpPr>
        <p:sp>
          <p:nvSpPr>
            <p:cNvPr id="112" name="object 112"/>
            <p:cNvSpPr/>
            <p:nvPr/>
          </p:nvSpPr>
          <p:spPr>
            <a:xfrm>
              <a:off x="10422636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739140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739140" y="605027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422636" y="5317236"/>
              <a:ext cx="739140" cy="605155"/>
            </a:xfrm>
            <a:custGeom>
              <a:avLst/>
              <a:gdLst/>
              <a:ahLst/>
              <a:cxnLst/>
              <a:rect l="l" t="t" r="r" b="b"/>
              <a:pathLst>
                <a:path w="739140" h="605154">
                  <a:moveTo>
                    <a:pt x="0" y="605027"/>
                  </a:moveTo>
                  <a:lnTo>
                    <a:pt x="739140" y="605027"/>
                  </a:lnTo>
                  <a:lnTo>
                    <a:pt x="739140" y="0"/>
                  </a:lnTo>
                  <a:lnTo>
                    <a:pt x="0" y="0"/>
                  </a:lnTo>
                  <a:lnTo>
                    <a:pt x="0" y="60502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10503789" y="5382514"/>
            <a:ext cx="579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Analyst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group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9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083563" y="2692907"/>
            <a:ext cx="8991600" cy="1132205"/>
          </a:xfrm>
          <a:custGeom>
            <a:avLst/>
            <a:gdLst/>
            <a:ahLst/>
            <a:cxnLst/>
            <a:rect l="l" t="t" r="r" b="b"/>
            <a:pathLst>
              <a:path w="8991600" h="1132204">
                <a:moveTo>
                  <a:pt x="0" y="704088"/>
                </a:moveTo>
                <a:lnTo>
                  <a:pt x="8991600" y="696467"/>
                </a:lnTo>
              </a:path>
              <a:path w="8991600" h="1132204">
                <a:moveTo>
                  <a:pt x="3573653" y="7619"/>
                </a:moveTo>
                <a:lnTo>
                  <a:pt x="3569208" y="703452"/>
                </a:lnTo>
              </a:path>
              <a:path w="8991600" h="1132204">
                <a:moveTo>
                  <a:pt x="5429758" y="0"/>
                </a:moveTo>
                <a:lnTo>
                  <a:pt x="3569208" y="369315"/>
                </a:lnTo>
              </a:path>
              <a:path w="8991600" h="1132204">
                <a:moveTo>
                  <a:pt x="24231" y="729995"/>
                </a:moveTo>
                <a:lnTo>
                  <a:pt x="19812" y="1132204"/>
                </a:lnTo>
              </a:path>
              <a:path w="8991600" h="1132204">
                <a:moveTo>
                  <a:pt x="3040253" y="669036"/>
                </a:moveTo>
                <a:lnTo>
                  <a:pt x="3035808" y="1111503"/>
                </a:lnTo>
              </a:path>
              <a:path w="8991600" h="1132204">
                <a:moveTo>
                  <a:pt x="5949569" y="684276"/>
                </a:moveTo>
                <a:lnTo>
                  <a:pt x="5945124" y="1126743"/>
                </a:lnTo>
              </a:path>
              <a:path w="8991600" h="1132204">
                <a:moveTo>
                  <a:pt x="8985377" y="688847"/>
                </a:moveTo>
                <a:lnTo>
                  <a:pt x="8980932" y="1131315"/>
                </a:lnTo>
              </a:path>
            </a:pathLst>
          </a:custGeom>
          <a:ln w="579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53872" y="1270761"/>
            <a:ext cx="737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AN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EXAMPLE</a:t>
            </a:r>
            <a:r>
              <a:rPr sz="2400" b="1" u="none" spc="-6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OF</a:t>
            </a:r>
            <a:r>
              <a:rPr sz="2400" u="none" spc="-6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HOW</a:t>
            </a:r>
            <a:r>
              <a:rPr sz="2400" u="none" spc="-5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TO</a:t>
            </a:r>
            <a:r>
              <a:rPr sz="2400" u="none" spc="-6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ORGANIZE</a:t>
            </a:r>
            <a:r>
              <a:rPr sz="2400" u="none" spc="-65" dirty="0">
                <a:latin typeface="Carlito"/>
                <a:cs typeface="Carlito"/>
              </a:rPr>
              <a:t> </a:t>
            </a:r>
            <a:r>
              <a:rPr sz="2400" u="none" dirty="0">
                <a:latin typeface="Carlito"/>
                <a:cs typeface="Carlito"/>
              </a:rPr>
              <a:t>THE</a:t>
            </a:r>
            <a:r>
              <a:rPr sz="2400" u="none" spc="-50" dirty="0">
                <a:latin typeface="Carlito"/>
                <a:cs typeface="Carlito"/>
              </a:rPr>
              <a:t> </a:t>
            </a:r>
            <a:r>
              <a:rPr sz="2400" u="none" spc="-25" dirty="0">
                <a:latin typeface="Carlito"/>
                <a:cs typeface="Carlito"/>
              </a:rPr>
              <a:t>ANALYSIS</a:t>
            </a:r>
            <a:r>
              <a:rPr sz="2400" u="none" spc="-60" dirty="0">
                <a:latin typeface="Carlito"/>
                <a:cs typeface="Carlito"/>
              </a:rPr>
              <a:t> </a:t>
            </a:r>
            <a:r>
              <a:rPr sz="2400" u="none" spc="-20" dirty="0">
                <a:latin typeface="Carlito"/>
                <a:cs typeface="Carlito"/>
              </a:rPr>
              <a:t>TEAM…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1442192" y="3555491"/>
            <a:ext cx="739140" cy="1708785"/>
          </a:xfrm>
          <a:custGeom>
            <a:avLst/>
            <a:gdLst/>
            <a:ahLst/>
            <a:cxnLst/>
            <a:rect l="l" t="t" r="r" b="b"/>
            <a:pathLst>
              <a:path w="739140" h="1708785">
                <a:moveTo>
                  <a:pt x="739140" y="0"/>
                </a:moveTo>
                <a:lnTo>
                  <a:pt x="0" y="0"/>
                </a:lnTo>
                <a:lnTo>
                  <a:pt x="0" y="1708404"/>
                </a:lnTo>
                <a:lnTo>
                  <a:pt x="739140" y="1708404"/>
                </a:lnTo>
                <a:lnTo>
                  <a:pt x="73914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1565001" y="3663559"/>
            <a:ext cx="528320" cy="1496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rlito"/>
                <a:cs typeface="Carlito"/>
              </a:rPr>
              <a:t>IPC</a:t>
            </a:r>
            <a:r>
              <a:rPr sz="1800" b="1" spc="-2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LEVEL</a:t>
            </a:r>
            <a:r>
              <a:rPr sz="1800" b="1" spc="-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2</a:t>
            </a:r>
            <a:r>
              <a:rPr sz="1800" b="1" spc="-5" dirty="0">
                <a:latin typeface="Carlito"/>
                <a:cs typeface="Carlito"/>
              </a:rPr>
              <a:t> </a:t>
            </a:r>
            <a:r>
              <a:rPr sz="1800" b="1" spc="-25" dirty="0">
                <a:latin typeface="Carlito"/>
                <a:cs typeface="Carlito"/>
              </a:rPr>
              <a:t>CO-</a:t>
            </a:r>
            <a:endParaRPr sz="1800">
              <a:latin typeface="Carlito"/>
              <a:cs typeface="Carlito"/>
            </a:endParaRPr>
          </a:p>
          <a:p>
            <a:pPr marL="109855">
              <a:lnSpc>
                <a:spcPct val="100000"/>
              </a:lnSpc>
            </a:pPr>
            <a:r>
              <a:rPr sz="1800" b="1" spc="-10" dirty="0">
                <a:latin typeface="Carlito"/>
                <a:cs typeface="Carlito"/>
              </a:rPr>
              <a:t>FACILITATORS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1426952" y="5422391"/>
            <a:ext cx="739140" cy="1435735"/>
          </a:xfrm>
          <a:custGeom>
            <a:avLst/>
            <a:gdLst/>
            <a:ahLst/>
            <a:cxnLst/>
            <a:rect l="l" t="t" r="r" b="b"/>
            <a:pathLst>
              <a:path w="739140" h="1435734">
                <a:moveTo>
                  <a:pt x="739140" y="0"/>
                </a:moveTo>
                <a:lnTo>
                  <a:pt x="0" y="0"/>
                </a:lnTo>
                <a:lnTo>
                  <a:pt x="0" y="1435608"/>
                </a:lnTo>
                <a:lnTo>
                  <a:pt x="739140" y="1435608"/>
                </a:lnTo>
                <a:lnTo>
                  <a:pt x="73914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11549760" y="5592021"/>
            <a:ext cx="528320" cy="10998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rlito"/>
                <a:cs typeface="Carlito"/>
              </a:rPr>
              <a:t>IPC</a:t>
            </a:r>
            <a:r>
              <a:rPr sz="1800" b="1" spc="-2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LEVEL</a:t>
            </a:r>
            <a:r>
              <a:rPr sz="1800" b="1" spc="-10" dirty="0">
                <a:latin typeface="Carlito"/>
                <a:cs typeface="Carlito"/>
              </a:rPr>
              <a:t> </a:t>
            </a:r>
            <a:r>
              <a:rPr sz="1800" b="1" spc="-50" dirty="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  <a:p>
            <a:pPr marL="74930">
              <a:lnSpc>
                <a:spcPct val="100000"/>
              </a:lnSpc>
            </a:pPr>
            <a:r>
              <a:rPr sz="1800" b="1" spc="-10" dirty="0">
                <a:latin typeface="Carlito"/>
                <a:cs typeface="Carlito"/>
              </a:rPr>
              <a:t>ANLAYSTS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1425428" y="1688592"/>
            <a:ext cx="739140" cy="1708785"/>
          </a:xfrm>
          <a:custGeom>
            <a:avLst/>
            <a:gdLst/>
            <a:ahLst/>
            <a:cxnLst/>
            <a:rect l="l" t="t" r="r" b="b"/>
            <a:pathLst>
              <a:path w="739140" h="1708785">
                <a:moveTo>
                  <a:pt x="739140" y="0"/>
                </a:moveTo>
                <a:lnTo>
                  <a:pt x="0" y="0"/>
                </a:lnTo>
                <a:lnTo>
                  <a:pt x="0" y="1708403"/>
                </a:lnTo>
                <a:lnTo>
                  <a:pt x="739140" y="1708403"/>
                </a:lnTo>
                <a:lnTo>
                  <a:pt x="73914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11547855" y="1725105"/>
            <a:ext cx="528320" cy="1639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810"/>
              </a:lnSpc>
            </a:pPr>
            <a:r>
              <a:rPr sz="1800" b="1" dirty="0">
                <a:latin typeface="Carlito"/>
                <a:cs typeface="Carlito"/>
              </a:rPr>
              <a:t>IPC</a:t>
            </a:r>
            <a:r>
              <a:rPr sz="1800" b="1" spc="-2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LEVEL</a:t>
            </a:r>
            <a:r>
              <a:rPr sz="1800" b="1" spc="-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3</a:t>
            </a:r>
            <a:r>
              <a:rPr sz="1800" b="1" spc="-5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LEAD</a:t>
            </a:r>
            <a:endParaRPr sz="180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10" dirty="0">
                <a:latin typeface="Carlito"/>
                <a:cs typeface="Carlito"/>
              </a:rPr>
              <a:t>FACILITATORS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668768" y="0"/>
            <a:ext cx="4523740" cy="523240"/>
          </a:xfrm>
          <a:custGeom>
            <a:avLst/>
            <a:gdLst/>
            <a:ahLst/>
            <a:cxnLst/>
            <a:rect l="l" t="t" r="r" b="b"/>
            <a:pathLst>
              <a:path w="4523740" h="523240">
                <a:moveTo>
                  <a:pt x="0" y="522732"/>
                </a:moveTo>
                <a:lnTo>
                  <a:pt x="4523232" y="522732"/>
                </a:lnTo>
                <a:lnTo>
                  <a:pt x="4523232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ANALYSIS</a:t>
            </a:r>
            <a:r>
              <a:rPr spc="-95" dirty="0"/>
              <a:t> </a:t>
            </a:r>
            <a:r>
              <a:rPr spc="-30" dirty="0"/>
              <a:t>IMPLEMENTATION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0"/>
            <a:ext cx="7068311" cy="7056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266176" y="0"/>
            <a:ext cx="3926204" cy="523240"/>
          </a:xfrm>
          <a:custGeom>
            <a:avLst/>
            <a:gdLst/>
            <a:ahLst/>
            <a:cxnLst/>
            <a:rect l="l" t="t" r="r" b="b"/>
            <a:pathLst>
              <a:path w="3926204" h="523240">
                <a:moveTo>
                  <a:pt x="0" y="522732"/>
                </a:moveTo>
                <a:lnTo>
                  <a:pt x="3925823" y="522732"/>
                </a:lnTo>
                <a:lnTo>
                  <a:pt x="3925823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0475">
              <a:lnSpc>
                <a:spcPct val="100000"/>
              </a:lnSpc>
              <a:spcBef>
                <a:spcPts val="95"/>
              </a:spcBef>
            </a:pPr>
            <a:r>
              <a:rPr dirty="0"/>
              <a:t>IPC</a:t>
            </a:r>
            <a:r>
              <a:rPr spc="-15" dirty="0"/>
              <a:t> </a:t>
            </a:r>
            <a:r>
              <a:rPr spc="-10" dirty="0"/>
              <a:t>Budget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5699" y="1074014"/>
            <a:ext cx="11407775" cy="5217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b="1" dirty="0">
                <a:latin typeface="Carlito"/>
                <a:cs typeface="Carlito"/>
              </a:rPr>
              <a:t>When</a:t>
            </a:r>
            <a:r>
              <a:rPr sz="2800" b="1" spc="-6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submitting</a:t>
            </a:r>
            <a:r>
              <a:rPr sz="2800" b="1" spc="-6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a</a:t>
            </a:r>
            <a:r>
              <a:rPr sz="2800" b="1" spc="-5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budget</a:t>
            </a:r>
            <a:r>
              <a:rPr sz="2800" b="1" spc="-4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to</a:t>
            </a:r>
            <a:r>
              <a:rPr sz="2800" b="1" spc="-6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GSU</a:t>
            </a:r>
            <a:r>
              <a:rPr sz="2800" b="1" spc="-65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for</a:t>
            </a:r>
            <a:r>
              <a:rPr sz="2800" b="1" spc="-5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approval</a:t>
            </a:r>
            <a:r>
              <a:rPr sz="2800" b="1" spc="-35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some</a:t>
            </a:r>
            <a:r>
              <a:rPr sz="2800" b="1" spc="-65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things</a:t>
            </a:r>
            <a:r>
              <a:rPr sz="2800" b="1" spc="-55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to</a:t>
            </a:r>
            <a:r>
              <a:rPr sz="2800" b="1" spc="-6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consider</a:t>
            </a:r>
            <a:endParaRPr sz="2800">
              <a:latin typeface="Carlito"/>
              <a:cs typeface="Carlito"/>
            </a:endParaRPr>
          </a:p>
          <a:p>
            <a:pPr marL="697230" marR="1221740" indent="-227329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rlito"/>
                <a:cs typeface="Carlito"/>
              </a:rPr>
              <a:t>The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activity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should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clearly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defined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discussed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with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respective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Regional 	Coordinator</a:t>
            </a:r>
            <a:endParaRPr sz="2400">
              <a:latin typeface="Carlito"/>
              <a:cs typeface="Carlito"/>
            </a:endParaRPr>
          </a:p>
          <a:p>
            <a:pPr marL="697230" indent="-227329">
              <a:lnSpc>
                <a:spcPts val="2735"/>
              </a:lnSpc>
              <a:spcBef>
                <a:spcPts val="180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rlito"/>
                <a:cs typeface="Carlito"/>
              </a:rPr>
              <a:t>Activities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should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ideally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divided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into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3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clear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headings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“Training”,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“Travel”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and</a:t>
            </a:r>
            <a:endParaRPr sz="2400">
              <a:latin typeface="Carlito"/>
              <a:cs typeface="Carlito"/>
            </a:endParaRPr>
          </a:p>
          <a:p>
            <a:pPr marL="698500">
              <a:lnSpc>
                <a:spcPts val="2735"/>
              </a:lnSpc>
            </a:pPr>
            <a:r>
              <a:rPr sz="2400" spc="-10" dirty="0">
                <a:latin typeface="Carlito"/>
                <a:cs typeface="Carlito"/>
              </a:rPr>
              <a:t>“Consultants”</a:t>
            </a:r>
            <a:endParaRPr sz="2400">
              <a:latin typeface="Carlito"/>
              <a:cs typeface="Carlito"/>
            </a:endParaRPr>
          </a:p>
          <a:p>
            <a:pPr marL="697230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rlito"/>
                <a:cs typeface="Carlito"/>
              </a:rPr>
              <a:t>The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budget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sent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to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relevant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Regional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Coordinator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for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approval</a:t>
            </a:r>
            <a:endParaRPr sz="2400">
              <a:latin typeface="Carlito"/>
              <a:cs typeface="Carlito"/>
            </a:endParaRPr>
          </a:p>
          <a:p>
            <a:pPr marL="697230" marR="17780" indent="-227329">
              <a:lnSpc>
                <a:spcPct val="9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rlito"/>
                <a:cs typeface="Carlito"/>
              </a:rPr>
              <a:t>The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RC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will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either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send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it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back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with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comments,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or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refer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it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IPC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Country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Support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Team 	</a:t>
            </a:r>
            <a:r>
              <a:rPr sz="2400" dirty="0">
                <a:latin typeface="Carlito"/>
                <a:cs typeface="Carlito"/>
              </a:rPr>
              <a:t>Leader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for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approval.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Once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approved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funds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are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sent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through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FBA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to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FAO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Country 	office</a:t>
            </a:r>
            <a:endParaRPr sz="2400">
              <a:latin typeface="Carlito"/>
              <a:cs typeface="Carlito"/>
            </a:endParaRPr>
          </a:p>
          <a:p>
            <a:pPr marL="697230" marR="5080" indent="-227329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rlito"/>
                <a:cs typeface="Carlito"/>
              </a:rPr>
              <a:t>No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specific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amount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designated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but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budgets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should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within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reason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justifiable 	</a:t>
            </a:r>
            <a:r>
              <a:rPr sz="2400" dirty="0">
                <a:latin typeface="Carlito"/>
                <a:cs typeface="Carlito"/>
              </a:rPr>
              <a:t>based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on</a:t>
            </a:r>
            <a:endParaRPr sz="2400">
              <a:latin typeface="Carlito"/>
              <a:cs typeface="Carlito"/>
            </a:endParaRPr>
          </a:p>
          <a:p>
            <a:pPr marL="697230" indent="-227329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-20" dirty="0">
                <a:latin typeface="Carlito"/>
                <a:cs typeface="Carlito"/>
              </a:rPr>
              <a:t>Decentralized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or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not?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Delocalized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or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not?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COVID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context</a:t>
            </a:r>
            <a:endParaRPr sz="2400">
              <a:latin typeface="Carlito"/>
              <a:cs typeface="Carlito"/>
            </a:endParaRPr>
          </a:p>
          <a:p>
            <a:pPr marL="697230" marR="64135" indent="-227329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b="1" dirty="0">
                <a:latin typeface="Carlito"/>
                <a:cs typeface="Carlito"/>
              </a:rPr>
              <a:t>Approach</a:t>
            </a:r>
            <a:r>
              <a:rPr sz="2400" b="1" spc="-8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of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Reimbursement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of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costs</a:t>
            </a:r>
            <a:r>
              <a:rPr sz="2400" b="1" spc="-7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directly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incurred</a:t>
            </a:r>
            <a:r>
              <a:rPr sz="2400" b="1" spc="-6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in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relation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with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the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activity: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spc="-25" dirty="0">
                <a:latin typeface="Carlito"/>
                <a:cs typeface="Carlito"/>
              </a:rPr>
              <a:t>it 	</a:t>
            </a:r>
            <a:r>
              <a:rPr sz="2400" b="1" dirty="0">
                <a:latin typeface="Carlito"/>
                <a:cs typeface="Carlito"/>
              </a:rPr>
              <a:t>is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a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partnership</a:t>
            </a:r>
            <a:r>
              <a:rPr sz="2400" b="1" spc="-3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to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which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all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agencies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contributes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6726"/>
            <a:ext cx="12191999" cy="61980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"/>
            <a:ext cx="12191999" cy="63710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" cy="109575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1479486"/>
          <a:ext cx="11292205" cy="4912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1.IPC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Website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http://www.ipcinfo.org/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2.IPC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Analysis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Portal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u="sng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http://www.ipcinfo.org/ipc-</a:t>
                      </a: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country-analysis/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3.IPC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Global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Strategic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Programme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(IPC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GSP)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u="sng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http://www.ipcinfo.org/ipcinfo-</a:t>
                      </a: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website/ipc-</a:t>
                      </a:r>
                      <a:r>
                        <a:rPr sz="1100" u="sng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global-</a:t>
                      </a: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partnership-and-programme/en/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4.IPC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Certification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Program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100" u="sng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http://www.ipcinfo.org/ipcinfo-</a:t>
                      </a: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website/ipc-</a:t>
                      </a:r>
                      <a:r>
                        <a:rPr sz="1100" u="sng" spc="-4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systems-</a:t>
                      </a:r>
                      <a:r>
                        <a:rPr sz="1100" u="sng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login/ipc-</a:t>
                      </a: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certification-programme/en/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8590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5.IPC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Online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test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http://23.23.115.229/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6.IPC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Contacts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Offices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u="sng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http://www.ipcinfo.org/ipcinfo-</a:t>
                      </a: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website/contacts/en/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7.IPC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Events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Calendar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u="sng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http://www.ipcinfo.org/ipcinfo-</a:t>
                      </a: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website/events/en/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8.IPC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SharePoint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Calendar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https://unfao.sharepoint.com/sites/ipc/Lists/Calendar/Overlay%20Calendar.aspx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9.IPC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Training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Evaluation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Survey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11"/>
                        </a:rPr>
                        <a:t>https://www.surveymonkey.com/r/BTBM7XZ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10.Encuesta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Evaluación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Capacitación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CIF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https://www.surveymonkey.com/r/IPClearning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11.Évaluation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formation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IPC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13"/>
                        </a:rPr>
                        <a:t>https://www.surveymonkey.com/r/XN867VG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12.Evaluation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CCLE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Beneficiaries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14"/>
                        </a:rPr>
                        <a:t>https://forms.gle/JsaWGdib6ZjWQMNu5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spc="-210" dirty="0">
                          <a:latin typeface="Arial"/>
                          <a:cs typeface="Arial"/>
                        </a:rPr>
                        <a:t>13.CCLE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Self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Evaluation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15"/>
                        </a:rPr>
                        <a:t>https://forms.gle/JMFQmHrKMmiwmixEA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520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Important</a:t>
            </a:r>
            <a:r>
              <a:rPr sz="4400" spc="-180" dirty="0"/>
              <a:t> </a:t>
            </a:r>
            <a:r>
              <a:rPr sz="4400" spc="-10" dirty="0"/>
              <a:t>Links</a:t>
            </a:r>
            <a:endParaRPr sz="4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1614" y="2464053"/>
            <a:ext cx="3129915" cy="120650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60"/>
              </a:spcBef>
            </a:pPr>
            <a:r>
              <a:rPr sz="3600" spc="-20" dirty="0">
                <a:solidFill>
                  <a:srgbClr val="FFFFFF"/>
                </a:solidFill>
                <a:hlinkClick r:id="rId3"/>
              </a:rPr>
              <a:t>www.IPCinfo.org</a:t>
            </a:r>
            <a:endParaRPr sz="3600"/>
          </a:p>
          <a:p>
            <a:pPr marL="66040" algn="ctr">
              <a:lnSpc>
                <a:spcPct val="100000"/>
              </a:lnSpc>
              <a:spcBef>
                <a:spcPts val="840"/>
              </a:spcBef>
            </a:pPr>
            <a:r>
              <a:rPr sz="2400" dirty="0">
                <a:solidFill>
                  <a:srgbClr val="FFFFFF"/>
                </a:solidFill>
              </a:rPr>
              <a:t>The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-25" dirty="0">
                <a:solidFill>
                  <a:srgbClr val="FFFFFF"/>
                </a:solidFill>
              </a:rPr>
              <a:t>end</a:t>
            </a:r>
            <a:endParaRPr sz="240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8B0D153C-B1A2-3F6B-F4BA-14BD899F277B}"/>
              </a:ext>
            </a:extLst>
          </p:cNvPr>
          <p:cNvSpPr/>
          <p:nvPr/>
        </p:nvSpPr>
        <p:spPr>
          <a:xfrm>
            <a:off x="0" y="4267200"/>
            <a:ext cx="12191999" cy="1676400"/>
          </a:xfrm>
          <a:prstGeom prst="flowChartProcess">
            <a:avLst/>
          </a:prstGeom>
          <a:solidFill>
            <a:srgbClr val="9EC2E6"/>
          </a:solidFill>
          <a:ln>
            <a:solidFill>
              <a:srgbClr val="9EC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EF20C-DD97-C01D-9A25-F95949A6C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" y="4404881"/>
            <a:ext cx="12039599" cy="13922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27" y="858011"/>
            <a:ext cx="11317160" cy="58521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7197" y="260350"/>
            <a:ext cx="3928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VIRTUAL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ANALYSIS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PREPERATION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AGENDA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73023"/>
            <a:ext cx="11799392" cy="62849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" y="2176272"/>
            <a:ext cx="12057888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367" y="1219200"/>
            <a:ext cx="10738484" cy="4997196"/>
            <a:chOff x="277367" y="1219200"/>
            <a:chExt cx="10738484" cy="499719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367" y="1301496"/>
              <a:ext cx="10456164" cy="4914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3047" y="1219200"/>
              <a:ext cx="3392804" cy="4785360"/>
            </a:xfrm>
            <a:custGeom>
              <a:avLst/>
              <a:gdLst/>
              <a:ahLst/>
              <a:cxnLst/>
              <a:rect l="l" t="t" r="r" b="b"/>
              <a:pathLst>
                <a:path w="3392804" h="4785360">
                  <a:moveTo>
                    <a:pt x="0" y="2392679"/>
                  </a:moveTo>
                  <a:lnTo>
                    <a:pt x="463" y="2336202"/>
                  </a:lnTo>
                  <a:lnTo>
                    <a:pt x="1846" y="2280046"/>
                  </a:lnTo>
                  <a:lnTo>
                    <a:pt x="4138" y="2224224"/>
                  </a:lnTo>
                  <a:lnTo>
                    <a:pt x="7330" y="2168752"/>
                  </a:lnTo>
                  <a:lnTo>
                    <a:pt x="11412" y="2113644"/>
                  </a:lnTo>
                  <a:lnTo>
                    <a:pt x="16372" y="2058913"/>
                  </a:lnTo>
                  <a:lnTo>
                    <a:pt x="22201" y="2004576"/>
                  </a:lnTo>
                  <a:lnTo>
                    <a:pt x="28889" y="1950645"/>
                  </a:lnTo>
                  <a:lnTo>
                    <a:pt x="36425" y="1897136"/>
                  </a:lnTo>
                  <a:lnTo>
                    <a:pt x="44800" y="1844062"/>
                  </a:lnTo>
                  <a:lnTo>
                    <a:pt x="54002" y="1791438"/>
                  </a:lnTo>
                  <a:lnTo>
                    <a:pt x="64023" y="1739278"/>
                  </a:lnTo>
                  <a:lnTo>
                    <a:pt x="74851" y="1687597"/>
                  </a:lnTo>
                  <a:lnTo>
                    <a:pt x="86477" y="1636410"/>
                  </a:lnTo>
                  <a:lnTo>
                    <a:pt x="98891" y="1585729"/>
                  </a:lnTo>
                  <a:lnTo>
                    <a:pt x="112081" y="1535571"/>
                  </a:lnTo>
                  <a:lnTo>
                    <a:pt x="126039" y="1485949"/>
                  </a:lnTo>
                  <a:lnTo>
                    <a:pt x="140753" y="1436877"/>
                  </a:lnTo>
                  <a:lnTo>
                    <a:pt x="156214" y="1388370"/>
                  </a:lnTo>
                  <a:lnTo>
                    <a:pt x="172411" y="1340442"/>
                  </a:lnTo>
                  <a:lnTo>
                    <a:pt x="189335" y="1293108"/>
                  </a:lnTo>
                  <a:lnTo>
                    <a:pt x="206975" y="1246382"/>
                  </a:lnTo>
                  <a:lnTo>
                    <a:pt x="225321" y="1200278"/>
                  </a:lnTo>
                  <a:lnTo>
                    <a:pt x="244362" y="1154811"/>
                  </a:lnTo>
                  <a:lnTo>
                    <a:pt x="264089" y="1109995"/>
                  </a:lnTo>
                  <a:lnTo>
                    <a:pt x="284492" y="1065844"/>
                  </a:lnTo>
                  <a:lnTo>
                    <a:pt x="305559" y="1022373"/>
                  </a:lnTo>
                  <a:lnTo>
                    <a:pt x="327282" y="979596"/>
                  </a:lnTo>
                  <a:lnTo>
                    <a:pt x="349649" y="937528"/>
                  </a:lnTo>
                  <a:lnTo>
                    <a:pt x="372651" y="896183"/>
                  </a:lnTo>
                  <a:lnTo>
                    <a:pt x="396277" y="855574"/>
                  </a:lnTo>
                  <a:lnTo>
                    <a:pt x="420518" y="815718"/>
                  </a:lnTo>
                  <a:lnTo>
                    <a:pt x="445363" y="776627"/>
                  </a:lnTo>
                  <a:lnTo>
                    <a:pt x="470801" y="738317"/>
                  </a:lnTo>
                  <a:lnTo>
                    <a:pt x="496823" y="700801"/>
                  </a:lnTo>
                  <a:lnTo>
                    <a:pt x="523419" y="664095"/>
                  </a:lnTo>
                  <a:lnTo>
                    <a:pt x="550579" y="628212"/>
                  </a:lnTo>
                  <a:lnTo>
                    <a:pt x="578291" y="593166"/>
                  </a:lnTo>
                  <a:lnTo>
                    <a:pt x="606546" y="558973"/>
                  </a:lnTo>
                  <a:lnTo>
                    <a:pt x="635334" y="525646"/>
                  </a:lnTo>
                  <a:lnTo>
                    <a:pt x="664645" y="493200"/>
                  </a:lnTo>
                  <a:lnTo>
                    <a:pt x="694468" y="461650"/>
                  </a:lnTo>
                  <a:lnTo>
                    <a:pt x="724793" y="431008"/>
                  </a:lnTo>
                  <a:lnTo>
                    <a:pt x="755611" y="401291"/>
                  </a:lnTo>
                  <a:lnTo>
                    <a:pt x="786910" y="372512"/>
                  </a:lnTo>
                  <a:lnTo>
                    <a:pt x="818681" y="344686"/>
                  </a:lnTo>
                  <a:lnTo>
                    <a:pt x="850913" y="317827"/>
                  </a:lnTo>
                  <a:lnTo>
                    <a:pt x="883597" y="291949"/>
                  </a:lnTo>
                  <a:lnTo>
                    <a:pt x="916722" y="267067"/>
                  </a:lnTo>
                  <a:lnTo>
                    <a:pt x="950278" y="243195"/>
                  </a:lnTo>
                  <a:lnTo>
                    <a:pt x="984255" y="220348"/>
                  </a:lnTo>
                  <a:lnTo>
                    <a:pt x="1018642" y="198539"/>
                  </a:lnTo>
                  <a:lnTo>
                    <a:pt x="1053429" y="177784"/>
                  </a:lnTo>
                  <a:lnTo>
                    <a:pt x="1088607" y="158096"/>
                  </a:lnTo>
                  <a:lnTo>
                    <a:pt x="1124165" y="139490"/>
                  </a:lnTo>
                  <a:lnTo>
                    <a:pt x="1160093" y="121980"/>
                  </a:lnTo>
                  <a:lnTo>
                    <a:pt x="1196380" y="105582"/>
                  </a:lnTo>
                  <a:lnTo>
                    <a:pt x="1233017" y="90308"/>
                  </a:lnTo>
                  <a:lnTo>
                    <a:pt x="1269993" y="76173"/>
                  </a:lnTo>
                  <a:lnTo>
                    <a:pt x="1307298" y="63192"/>
                  </a:lnTo>
                  <a:lnTo>
                    <a:pt x="1344922" y="51379"/>
                  </a:lnTo>
                  <a:lnTo>
                    <a:pt x="1382855" y="40749"/>
                  </a:lnTo>
                  <a:lnTo>
                    <a:pt x="1421087" y="31316"/>
                  </a:lnTo>
                  <a:lnTo>
                    <a:pt x="1459607" y="23094"/>
                  </a:lnTo>
                  <a:lnTo>
                    <a:pt x="1498405" y="16097"/>
                  </a:lnTo>
                  <a:lnTo>
                    <a:pt x="1537471" y="10340"/>
                  </a:lnTo>
                  <a:lnTo>
                    <a:pt x="1576795" y="5838"/>
                  </a:lnTo>
                  <a:lnTo>
                    <a:pt x="1616366" y="2604"/>
                  </a:lnTo>
                  <a:lnTo>
                    <a:pt x="1656175" y="653"/>
                  </a:lnTo>
                  <a:lnTo>
                    <a:pt x="1696212" y="0"/>
                  </a:lnTo>
                  <a:lnTo>
                    <a:pt x="1736248" y="653"/>
                  </a:lnTo>
                  <a:lnTo>
                    <a:pt x="1776057" y="2604"/>
                  </a:lnTo>
                  <a:lnTo>
                    <a:pt x="1815628" y="5838"/>
                  </a:lnTo>
                  <a:lnTo>
                    <a:pt x="1854952" y="10340"/>
                  </a:lnTo>
                  <a:lnTo>
                    <a:pt x="1894018" y="16097"/>
                  </a:lnTo>
                  <a:lnTo>
                    <a:pt x="1932816" y="23094"/>
                  </a:lnTo>
                  <a:lnTo>
                    <a:pt x="1971336" y="31316"/>
                  </a:lnTo>
                  <a:lnTo>
                    <a:pt x="2009568" y="40749"/>
                  </a:lnTo>
                  <a:lnTo>
                    <a:pt x="2047501" y="51379"/>
                  </a:lnTo>
                  <a:lnTo>
                    <a:pt x="2085125" y="63192"/>
                  </a:lnTo>
                  <a:lnTo>
                    <a:pt x="2122430" y="76173"/>
                  </a:lnTo>
                  <a:lnTo>
                    <a:pt x="2159406" y="90308"/>
                  </a:lnTo>
                  <a:lnTo>
                    <a:pt x="2196043" y="105582"/>
                  </a:lnTo>
                  <a:lnTo>
                    <a:pt x="2232330" y="121980"/>
                  </a:lnTo>
                  <a:lnTo>
                    <a:pt x="2268258" y="139490"/>
                  </a:lnTo>
                  <a:lnTo>
                    <a:pt x="2303816" y="158096"/>
                  </a:lnTo>
                  <a:lnTo>
                    <a:pt x="2338994" y="177784"/>
                  </a:lnTo>
                  <a:lnTo>
                    <a:pt x="2373781" y="198539"/>
                  </a:lnTo>
                  <a:lnTo>
                    <a:pt x="2408168" y="220348"/>
                  </a:lnTo>
                  <a:lnTo>
                    <a:pt x="2442145" y="243195"/>
                  </a:lnTo>
                  <a:lnTo>
                    <a:pt x="2475701" y="267067"/>
                  </a:lnTo>
                  <a:lnTo>
                    <a:pt x="2508826" y="291949"/>
                  </a:lnTo>
                  <a:lnTo>
                    <a:pt x="2541510" y="317827"/>
                  </a:lnTo>
                  <a:lnTo>
                    <a:pt x="2573742" y="344686"/>
                  </a:lnTo>
                  <a:lnTo>
                    <a:pt x="2605513" y="372512"/>
                  </a:lnTo>
                  <a:lnTo>
                    <a:pt x="2636812" y="401291"/>
                  </a:lnTo>
                  <a:lnTo>
                    <a:pt x="2667630" y="431008"/>
                  </a:lnTo>
                  <a:lnTo>
                    <a:pt x="2697955" y="461650"/>
                  </a:lnTo>
                  <a:lnTo>
                    <a:pt x="2727778" y="493200"/>
                  </a:lnTo>
                  <a:lnTo>
                    <a:pt x="2757089" y="525646"/>
                  </a:lnTo>
                  <a:lnTo>
                    <a:pt x="2785877" y="558973"/>
                  </a:lnTo>
                  <a:lnTo>
                    <a:pt x="2814132" y="593166"/>
                  </a:lnTo>
                  <a:lnTo>
                    <a:pt x="2841844" y="628212"/>
                  </a:lnTo>
                  <a:lnTo>
                    <a:pt x="2869004" y="664095"/>
                  </a:lnTo>
                  <a:lnTo>
                    <a:pt x="2895599" y="700801"/>
                  </a:lnTo>
                  <a:lnTo>
                    <a:pt x="2921622" y="738317"/>
                  </a:lnTo>
                  <a:lnTo>
                    <a:pt x="2947060" y="776627"/>
                  </a:lnTo>
                  <a:lnTo>
                    <a:pt x="2971905" y="815718"/>
                  </a:lnTo>
                  <a:lnTo>
                    <a:pt x="2996146" y="855574"/>
                  </a:lnTo>
                  <a:lnTo>
                    <a:pt x="3019772" y="896183"/>
                  </a:lnTo>
                  <a:lnTo>
                    <a:pt x="3042774" y="937528"/>
                  </a:lnTo>
                  <a:lnTo>
                    <a:pt x="3065141" y="979596"/>
                  </a:lnTo>
                  <a:lnTo>
                    <a:pt x="3086864" y="1022373"/>
                  </a:lnTo>
                  <a:lnTo>
                    <a:pt x="3107931" y="1065844"/>
                  </a:lnTo>
                  <a:lnTo>
                    <a:pt x="3128334" y="1109995"/>
                  </a:lnTo>
                  <a:lnTo>
                    <a:pt x="3148061" y="1154811"/>
                  </a:lnTo>
                  <a:lnTo>
                    <a:pt x="3167102" y="1200278"/>
                  </a:lnTo>
                  <a:lnTo>
                    <a:pt x="3185448" y="1246382"/>
                  </a:lnTo>
                  <a:lnTo>
                    <a:pt x="3203088" y="1293108"/>
                  </a:lnTo>
                  <a:lnTo>
                    <a:pt x="3220012" y="1340442"/>
                  </a:lnTo>
                  <a:lnTo>
                    <a:pt x="3236209" y="1388370"/>
                  </a:lnTo>
                  <a:lnTo>
                    <a:pt x="3251670" y="1436877"/>
                  </a:lnTo>
                  <a:lnTo>
                    <a:pt x="3266384" y="1485949"/>
                  </a:lnTo>
                  <a:lnTo>
                    <a:pt x="3280342" y="1535571"/>
                  </a:lnTo>
                  <a:lnTo>
                    <a:pt x="3293532" y="1585729"/>
                  </a:lnTo>
                  <a:lnTo>
                    <a:pt x="3305946" y="1636410"/>
                  </a:lnTo>
                  <a:lnTo>
                    <a:pt x="3317572" y="1687597"/>
                  </a:lnTo>
                  <a:lnTo>
                    <a:pt x="3328400" y="1739278"/>
                  </a:lnTo>
                  <a:lnTo>
                    <a:pt x="3338421" y="1791438"/>
                  </a:lnTo>
                  <a:lnTo>
                    <a:pt x="3347623" y="1844062"/>
                  </a:lnTo>
                  <a:lnTo>
                    <a:pt x="3355998" y="1897136"/>
                  </a:lnTo>
                  <a:lnTo>
                    <a:pt x="3363534" y="1950645"/>
                  </a:lnTo>
                  <a:lnTo>
                    <a:pt x="3370222" y="2004576"/>
                  </a:lnTo>
                  <a:lnTo>
                    <a:pt x="3376051" y="2058913"/>
                  </a:lnTo>
                  <a:lnTo>
                    <a:pt x="3381011" y="2113644"/>
                  </a:lnTo>
                  <a:lnTo>
                    <a:pt x="3385093" y="2168752"/>
                  </a:lnTo>
                  <a:lnTo>
                    <a:pt x="3388285" y="2224224"/>
                  </a:lnTo>
                  <a:lnTo>
                    <a:pt x="3390577" y="2280046"/>
                  </a:lnTo>
                  <a:lnTo>
                    <a:pt x="3391960" y="2336202"/>
                  </a:lnTo>
                  <a:lnTo>
                    <a:pt x="3392424" y="2392679"/>
                  </a:lnTo>
                  <a:lnTo>
                    <a:pt x="3391960" y="2449157"/>
                  </a:lnTo>
                  <a:lnTo>
                    <a:pt x="3390577" y="2505313"/>
                  </a:lnTo>
                  <a:lnTo>
                    <a:pt x="3388285" y="2561135"/>
                  </a:lnTo>
                  <a:lnTo>
                    <a:pt x="3385093" y="2616607"/>
                  </a:lnTo>
                  <a:lnTo>
                    <a:pt x="3381011" y="2671715"/>
                  </a:lnTo>
                  <a:lnTo>
                    <a:pt x="3376051" y="2726446"/>
                  </a:lnTo>
                  <a:lnTo>
                    <a:pt x="3370222" y="2780783"/>
                  </a:lnTo>
                  <a:lnTo>
                    <a:pt x="3363534" y="2834714"/>
                  </a:lnTo>
                  <a:lnTo>
                    <a:pt x="3355998" y="2888223"/>
                  </a:lnTo>
                  <a:lnTo>
                    <a:pt x="3347623" y="2941297"/>
                  </a:lnTo>
                  <a:lnTo>
                    <a:pt x="3338421" y="2993921"/>
                  </a:lnTo>
                  <a:lnTo>
                    <a:pt x="3328400" y="3046081"/>
                  </a:lnTo>
                  <a:lnTo>
                    <a:pt x="3317572" y="3097762"/>
                  </a:lnTo>
                  <a:lnTo>
                    <a:pt x="3305946" y="3148949"/>
                  </a:lnTo>
                  <a:lnTo>
                    <a:pt x="3293532" y="3199630"/>
                  </a:lnTo>
                  <a:lnTo>
                    <a:pt x="3280342" y="3249788"/>
                  </a:lnTo>
                  <a:lnTo>
                    <a:pt x="3266384" y="3299410"/>
                  </a:lnTo>
                  <a:lnTo>
                    <a:pt x="3251670" y="3348482"/>
                  </a:lnTo>
                  <a:lnTo>
                    <a:pt x="3236209" y="3396989"/>
                  </a:lnTo>
                  <a:lnTo>
                    <a:pt x="3220012" y="3444917"/>
                  </a:lnTo>
                  <a:lnTo>
                    <a:pt x="3203088" y="3492251"/>
                  </a:lnTo>
                  <a:lnTo>
                    <a:pt x="3185448" y="3538977"/>
                  </a:lnTo>
                  <a:lnTo>
                    <a:pt x="3167102" y="3585081"/>
                  </a:lnTo>
                  <a:lnTo>
                    <a:pt x="3148061" y="3630548"/>
                  </a:lnTo>
                  <a:lnTo>
                    <a:pt x="3128334" y="3675364"/>
                  </a:lnTo>
                  <a:lnTo>
                    <a:pt x="3107931" y="3719515"/>
                  </a:lnTo>
                  <a:lnTo>
                    <a:pt x="3086864" y="3762986"/>
                  </a:lnTo>
                  <a:lnTo>
                    <a:pt x="3065141" y="3805763"/>
                  </a:lnTo>
                  <a:lnTo>
                    <a:pt x="3042774" y="3847831"/>
                  </a:lnTo>
                  <a:lnTo>
                    <a:pt x="3019772" y="3889176"/>
                  </a:lnTo>
                  <a:lnTo>
                    <a:pt x="2996146" y="3929785"/>
                  </a:lnTo>
                  <a:lnTo>
                    <a:pt x="2971905" y="3969641"/>
                  </a:lnTo>
                  <a:lnTo>
                    <a:pt x="2947060" y="4008732"/>
                  </a:lnTo>
                  <a:lnTo>
                    <a:pt x="2921622" y="4047042"/>
                  </a:lnTo>
                  <a:lnTo>
                    <a:pt x="2895600" y="4084558"/>
                  </a:lnTo>
                  <a:lnTo>
                    <a:pt x="2869004" y="4121264"/>
                  </a:lnTo>
                  <a:lnTo>
                    <a:pt x="2841844" y="4157147"/>
                  </a:lnTo>
                  <a:lnTo>
                    <a:pt x="2814132" y="4192193"/>
                  </a:lnTo>
                  <a:lnTo>
                    <a:pt x="2785877" y="4226386"/>
                  </a:lnTo>
                  <a:lnTo>
                    <a:pt x="2757089" y="4259713"/>
                  </a:lnTo>
                  <a:lnTo>
                    <a:pt x="2727778" y="4292159"/>
                  </a:lnTo>
                  <a:lnTo>
                    <a:pt x="2697955" y="4323709"/>
                  </a:lnTo>
                  <a:lnTo>
                    <a:pt x="2667630" y="4354351"/>
                  </a:lnTo>
                  <a:lnTo>
                    <a:pt x="2636812" y="4384068"/>
                  </a:lnTo>
                  <a:lnTo>
                    <a:pt x="2605513" y="4412847"/>
                  </a:lnTo>
                  <a:lnTo>
                    <a:pt x="2573742" y="4440673"/>
                  </a:lnTo>
                  <a:lnTo>
                    <a:pt x="2541510" y="4467532"/>
                  </a:lnTo>
                  <a:lnTo>
                    <a:pt x="2508826" y="4493410"/>
                  </a:lnTo>
                  <a:lnTo>
                    <a:pt x="2475701" y="4518292"/>
                  </a:lnTo>
                  <a:lnTo>
                    <a:pt x="2442145" y="4542164"/>
                  </a:lnTo>
                  <a:lnTo>
                    <a:pt x="2408168" y="4565011"/>
                  </a:lnTo>
                  <a:lnTo>
                    <a:pt x="2373781" y="4586820"/>
                  </a:lnTo>
                  <a:lnTo>
                    <a:pt x="2338994" y="4607575"/>
                  </a:lnTo>
                  <a:lnTo>
                    <a:pt x="2303816" y="4627263"/>
                  </a:lnTo>
                  <a:lnTo>
                    <a:pt x="2268258" y="4645869"/>
                  </a:lnTo>
                  <a:lnTo>
                    <a:pt x="2232330" y="4663379"/>
                  </a:lnTo>
                  <a:lnTo>
                    <a:pt x="2196043" y="4679777"/>
                  </a:lnTo>
                  <a:lnTo>
                    <a:pt x="2159406" y="4695051"/>
                  </a:lnTo>
                  <a:lnTo>
                    <a:pt x="2122430" y="4709186"/>
                  </a:lnTo>
                  <a:lnTo>
                    <a:pt x="2085125" y="4722167"/>
                  </a:lnTo>
                  <a:lnTo>
                    <a:pt x="2047501" y="4733980"/>
                  </a:lnTo>
                  <a:lnTo>
                    <a:pt x="2009568" y="4744610"/>
                  </a:lnTo>
                  <a:lnTo>
                    <a:pt x="1971336" y="4754043"/>
                  </a:lnTo>
                  <a:lnTo>
                    <a:pt x="1932816" y="4762265"/>
                  </a:lnTo>
                  <a:lnTo>
                    <a:pt x="1894018" y="4769262"/>
                  </a:lnTo>
                  <a:lnTo>
                    <a:pt x="1854952" y="4775019"/>
                  </a:lnTo>
                  <a:lnTo>
                    <a:pt x="1815628" y="4779521"/>
                  </a:lnTo>
                  <a:lnTo>
                    <a:pt x="1776057" y="4782755"/>
                  </a:lnTo>
                  <a:lnTo>
                    <a:pt x="1736248" y="4784706"/>
                  </a:lnTo>
                  <a:lnTo>
                    <a:pt x="1696212" y="4785360"/>
                  </a:lnTo>
                  <a:lnTo>
                    <a:pt x="1656175" y="4784706"/>
                  </a:lnTo>
                  <a:lnTo>
                    <a:pt x="1616366" y="4782755"/>
                  </a:lnTo>
                  <a:lnTo>
                    <a:pt x="1576795" y="4779521"/>
                  </a:lnTo>
                  <a:lnTo>
                    <a:pt x="1537471" y="4775019"/>
                  </a:lnTo>
                  <a:lnTo>
                    <a:pt x="1498405" y="4769262"/>
                  </a:lnTo>
                  <a:lnTo>
                    <a:pt x="1459607" y="4762265"/>
                  </a:lnTo>
                  <a:lnTo>
                    <a:pt x="1421087" y="4754043"/>
                  </a:lnTo>
                  <a:lnTo>
                    <a:pt x="1382855" y="4744610"/>
                  </a:lnTo>
                  <a:lnTo>
                    <a:pt x="1344922" y="4733980"/>
                  </a:lnTo>
                  <a:lnTo>
                    <a:pt x="1307298" y="4722167"/>
                  </a:lnTo>
                  <a:lnTo>
                    <a:pt x="1269993" y="4709186"/>
                  </a:lnTo>
                  <a:lnTo>
                    <a:pt x="1233017" y="4695051"/>
                  </a:lnTo>
                  <a:lnTo>
                    <a:pt x="1196380" y="4679777"/>
                  </a:lnTo>
                  <a:lnTo>
                    <a:pt x="1160093" y="4663379"/>
                  </a:lnTo>
                  <a:lnTo>
                    <a:pt x="1124165" y="4645869"/>
                  </a:lnTo>
                  <a:lnTo>
                    <a:pt x="1088607" y="4627263"/>
                  </a:lnTo>
                  <a:lnTo>
                    <a:pt x="1053429" y="4607575"/>
                  </a:lnTo>
                  <a:lnTo>
                    <a:pt x="1018642" y="4586820"/>
                  </a:lnTo>
                  <a:lnTo>
                    <a:pt x="984255" y="4565011"/>
                  </a:lnTo>
                  <a:lnTo>
                    <a:pt x="950278" y="4542164"/>
                  </a:lnTo>
                  <a:lnTo>
                    <a:pt x="916722" y="4518292"/>
                  </a:lnTo>
                  <a:lnTo>
                    <a:pt x="883597" y="4493410"/>
                  </a:lnTo>
                  <a:lnTo>
                    <a:pt x="850913" y="4467532"/>
                  </a:lnTo>
                  <a:lnTo>
                    <a:pt x="818681" y="4440673"/>
                  </a:lnTo>
                  <a:lnTo>
                    <a:pt x="786910" y="4412847"/>
                  </a:lnTo>
                  <a:lnTo>
                    <a:pt x="755611" y="4384068"/>
                  </a:lnTo>
                  <a:lnTo>
                    <a:pt x="724793" y="4354351"/>
                  </a:lnTo>
                  <a:lnTo>
                    <a:pt x="694468" y="4323709"/>
                  </a:lnTo>
                  <a:lnTo>
                    <a:pt x="664645" y="4292159"/>
                  </a:lnTo>
                  <a:lnTo>
                    <a:pt x="635334" y="4259713"/>
                  </a:lnTo>
                  <a:lnTo>
                    <a:pt x="606546" y="4226386"/>
                  </a:lnTo>
                  <a:lnTo>
                    <a:pt x="578291" y="4192193"/>
                  </a:lnTo>
                  <a:lnTo>
                    <a:pt x="550579" y="4157147"/>
                  </a:lnTo>
                  <a:lnTo>
                    <a:pt x="523419" y="4121264"/>
                  </a:lnTo>
                  <a:lnTo>
                    <a:pt x="496824" y="4084558"/>
                  </a:lnTo>
                  <a:lnTo>
                    <a:pt x="470801" y="4047042"/>
                  </a:lnTo>
                  <a:lnTo>
                    <a:pt x="445363" y="4008732"/>
                  </a:lnTo>
                  <a:lnTo>
                    <a:pt x="420518" y="3969641"/>
                  </a:lnTo>
                  <a:lnTo>
                    <a:pt x="396277" y="3929785"/>
                  </a:lnTo>
                  <a:lnTo>
                    <a:pt x="372651" y="3889176"/>
                  </a:lnTo>
                  <a:lnTo>
                    <a:pt x="349649" y="3847831"/>
                  </a:lnTo>
                  <a:lnTo>
                    <a:pt x="327282" y="3805763"/>
                  </a:lnTo>
                  <a:lnTo>
                    <a:pt x="305559" y="3762986"/>
                  </a:lnTo>
                  <a:lnTo>
                    <a:pt x="284492" y="3719515"/>
                  </a:lnTo>
                  <a:lnTo>
                    <a:pt x="264089" y="3675364"/>
                  </a:lnTo>
                  <a:lnTo>
                    <a:pt x="244362" y="3630548"/>
                  </a:lnTo>
                  <a:lnTo>
                    <a:pt x="225321" y="3585081"/>
                  </a:lnTo>
                  <a:lnTo>
                    <a:pt x="206975" y="3538977"/>
                  </a:lnTo>
                  <a:lnTo>
                    <a:pt x="189335" y="3492251"/>
                  </a:lnTo>
                  <a:lnTo>
                    <a:pt x="172411" y="3444917"/>
                  </a:lnTo>
                  <a:lnTo>
                    <a:pt x="156214" y="3396989"/>
                  </a:lnTo>
                  <a:lnTo>
                    <a:pt x="140753" y="3348482"/>
                  </a:lnTo>
                  <a:lnTo>
                    <a:pt x="126039" y="3299410"/>
                  </a:lnTo>
                  <a:lnTo>
                    <a:pt x="112081" y="3249788"/>
                  </a:lnTo>
                  <a:lnTo>
                    <a:pt x="98891" y="3199630"/>
                  </a:lnTo>
                  <a:lnTo>
                    <a:pt x="86477" y="3148949"/>
                  </a:lnTo>
                  <a:lnTo>
                    <a:pt x="74851" y="3097762"/>
                  </a:lnTo>
                  <a:lnTo>
                    <a:pt x="64023" y="3046081"/>
                  </a:lnTo>
                  <a:lnTo>
                    <a:pt x="54002" y="2993921"/>
                  </a:lnTo>
                  <a:lnTo>
                    <a:pt x="44800" y="2941297"/>
                  </a:lnTo>
                  <a:lnTo>
                    <a:pt x="36425" y="2888223"/>
                  </a:lnTo>
                  <a:lnTo>
                    <a:pt x="28889" y="2834714"/>
                  </a:lnTo>
                  <a:lnTo>
                    <a:pt x="22201" y="2780783"/>
                  </a:lnTo>
                  <a:lnTo>
                    <a:pt x="16372" y="2726446"/>
                  </a:lnTo>
                  <a:lnTo>
                    <a:pt x="11412" y="2671715"/>
                  </a:lnTo>
                  <a:lnTo>
                    <a:pt x="7330" y="2616607"/>
                  </a:lnTo>
                  <a:lnTo>
                    <a:pt x="4138" y="2561135"/>
                  </a:lnTo>
                  <a:lnTo>
                    <a:pt x="1846" y="2505313"/>
                  </a:lnTo>
                  <a:lnTo>
                    <a:pt x="463" y="2449157"/>
                  </a:lnTo>
                  <a:lnTo>
                    <a:pt x="0" y="2392679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623047" y="0"/>
            <a:ext cx="4569460" cy="954405"/>
          </a:xfrm>
          <a:custGeom>
            <a:avLst/>
            <a:gdLst/>
            <a:ahLst/>
            <a:cxnLst/>
            <a:rect l="l" t="t" r="r" b="b"/>
            <a:pathLst>
              <a:path w="4569459" h="954405">
                <a:moveTo>
                  <a:pt x="0" y="954024"/>
                </a:moveTo>
                <a:lnTo>
                  <a:pt x="4568951" y="954024"/>
                </a:lnTo>
                <a:lnTo>
                  <a:pt x="4568951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51595" y="9855"/>
            <a:ext cx="366585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763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ANALYSIS</a:t>
            </a:r>
            <a:r>
              <a:rPr spc="-95" dirty="0"/>
              <a:t> </a:t>
            </a:r>
            <a:r>
              <a:rPr spc="-20" dirty="0"/>
              <a:t>TEAM </a:t>
            </a:r>
            <a:r>
              <a:rPr spc="-10" dirty="0"/>
              <a:t>REQUIREMENTS</a:t>
            </a:r>
            <a:r>
              <a:rPr spc="-70" dirty="0"/>
              <a:t> </a:t>
            </a:r>
            <a:r>
              <a:rPr dirty="0"/>
              <a:t>&amp;</a:t>
            </a:r>
            <a:r>
              <a:rPr spc="-85" dirty="0"/>
              <a:t> </a:t>
            </a:r>
            <a:r>
              <a:rPr spc="-10" dirty="0"/>
              <a:t>ROLES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660" y="733424"/>
            <a:ext cx="7263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rlito"/>
                <a:cs typeface="Carlito"/>
              </a:rPr>
              <a:t>IPC</a:t>
            </a:r>
            <a:r>
              <a:rPr sz="4000" spc="-145" dirty="0">
                <a:latin typeface="Carlito"/>
                <a:cs typeface="Carlito"/>
              </a:rPr>
              <a:t> </a:t>
            </a:r>
            <a:r>
              <a:rPr sz="4000" spc="-30" dirty="0">
                <a:latin typeface="Carlito"/>
                <a:cs typeface="Carlito"/>
              </a:rPr>
              <a:t>Analysis</a:t>
            </a:r>
            <a:r>
              <a:rPr sz="4000" spc="-135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team</a:t>
            </a:r>
            <a:r>
              <a:rPr sz="4000" spc="-140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is</a:t>
            </a:r>
            <a:r>
              <a:rPr sz="4000" spc="-125" dirty="0">
                <a:latin typeface="Carlito"/>
                <a:cs typeface="Carlito"/>
              </a:rPr>
              <a:t> </a:t>
            </a:r>
            <a:r>
              <a:rPr sz="4000" spc="-25" dirty="0">
                <a:latin typeface="Carlito"/>
                <a:cs typeface="Carlito"/>
              </a:rPr>
              <a:t>comprised</a:t>
            </a:r>
            <a:r>
              <a:rPr sz="4000" spc="-155" dirty="0">
                <a:latin typeface="Carlito"/>
                <a:cs typeface="Carlito"/>
              </a:rPr>
              <a:t> </a:t>
            </a:r>
            <a:r>
              <a:rPr sz="4000" spc="-20" dirty="0">
                <a:latin typeface="Carlito"/>
                <a:cs typeface="Carlito"/>
              </a:rPr>
              <a:t>of….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660" y="1434719"/>
            <a:ext cx="9102090" cy="50292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39395" marR="76200" indent="-227329">
              <a:lnSpc>
                <a:spcPct val="119200"/>
              </a:lnSpc>
              <a:spcBef>
                <a:spcPts val="250"/>
              </a:spcBef>
              <a:buFont typeface="Arial"/>
              <a:buChar char="•"/>
              <a:tabLst>
                <a:tab pos="240665" algn="l"/>
              </a:tabLst>
            </a:pPr>
            <a:r>
              <a:rPr sz="2400" b="1" dirty="0">
                <a:solidFill>
                  <a:srgbClr val="006FC0"/>
                </a:solidFill>
                <a:latin typeface="Carlito"/>
                <a:cs typeface="Carlito"/>
              </a:rPr>
              <a:t>Lead</a:t>
            </a:r>
            <a:r>
              <a:rPr sz="2400" b="1" spc="-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rlito"/>
                <a:cs typeface="Carlito"/>
              </a:rPr>
              <a:t>Facilitator:</a:t>
            </a:r>
            <a:r>
              <a:rPr sz="2400" b="1" spc="-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Lead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facilitator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should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IPC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Level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3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certified</a:t>
            </a:r>
            <a:r>
              <a:rPr sz="1800" b="1" u="none" spc="-5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from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country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or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spc="-25" dirty="0">
                <a:latin typeface="Carlito"/>
                <a:cs typeface="Carlito"/>
              </a:rPr>
              <a:t>the 	</a:t>
            </a:r>
            <a:r>
              <a:rPr sz="1800" u="none" dirty="0">
                <a:latin typeface="Carlito"/>
                <a:cs typeface="Carlito"/>
              </a:rPr>
              <a:t>region.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In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addition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or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in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alternative,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GSU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will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ensure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</a:t>
            </a:r>
            <a:r>
              <a:rPr sz="1800" u="none" spc="-1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Lead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Facilitator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will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support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analysis, 	</a:t>
            </a:r>
            <a:r>
              <a:rPr sz="1800" u="none" dirty="0">
                <a:latin typeface="Carlito"/>
                <a:cs typeface="Carlito"/>
              </a:rPr>
              <a:t>either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from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GSU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or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from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Global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Partner.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Font typeface="Arial"/>
              <a:buChar char="•"/>
            </a:pPr>
            <a:endParaRPr sz="1800">
              <a:latin typeface="Carlito"/>
              <a:cs typeface="Carlito"/>
            </a:endParaRPr>
          </a:p>
          <a:p>
            <a:pPr marL="240665" marR="35560" indent="-228600">
              <a:lnSpc>
                <a:spcPct val="120000"/>
              </a:lnSpc>
              <a:buFont typeface="Arial"/>
              <a:buChar char="•"/>
              <a:tabLst>
                <a:tab pos="240665" algn="l"/>
              </a:tabLst>
            </a:pP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Co-</a:t>
            </a: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lead</a:t>
            </a:r>
            <a:r>
              <a:rPr sz="1800" b="1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Facilitator</a:t>
            </a:r>
            <a:r>
              <a:rPr sz="1800" b="1" spc="-10" dirty="0">
                <a:latin typeface="Carlito"/>
                <a:cs typeface="Carlito"/>
              </a:rPr>
              <a:t>: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Lead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facilitator </a:t>
            </a:r>
            <a:r>
              <a:rPr sz="1800" dirty="0">
                <a:latin typeface="Carlito"/>
                <a:cs typeface="Carlito"/>
              </a:rPr>
              <a:t>is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often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accompanied</a:t>
            </a:r>
            <a:r>
              <a:rPr sz="1800" dirty="0">
                <a:latin typeface="Carlito"/>
                <a:cs typeface="Carlito"/>
              </a:rPr>
              <a:t> by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co-</a:t>
            </a:r>
            <a:r>
              <a:rPr sz="1800" dirty="0">
                <a:latin typeface="Carlito"/>
                <a:cs typeface="Carlito"/>
              </a:rPr>
              <a:t>lead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facilitator,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IPC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Level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3</a:t>
            </a:r>
            <a:r>
              <a:rPr sz="1800" b="1" u="none" spc="-50" dirty="0"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certified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or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applicant</a:t>
            </a:r>
            <a:r>
              <a:rPr sz="1800" u="none" dirty="0">
                <a:latin typeface="Carlito"/>
                <a:cs typeface="Carlito"/>
              </a:rPr>
              <a:t>,</a:t>
            </a:r>
            <a:r>
              <a:rPr sz="1800" u="none" spc="-6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from</a:t>
            </a:r>
            <a:r>
              <a:rPr sz="1800" u="none" spc="-5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country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or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region.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In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addition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or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in</a:t>
            </a:r>
            <a:r>
              <a:rPr sz="1800" u="none" spc="-1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alternative,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GSU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spc="-20" dirty="0">
                <a:latin typeface="Carlito"/>
                <a:cs typeface="Carlito"/>
              </a:rPr>
              <a:t>will </a:t>
            </a:r>
            <a:r>
              <a:rPr sz="1800" u="none" dirty="0">
                <a:latin typeface="Carlito"/>
                <a:cs typeface="Carlito"/>
              </a:rPr>
              <a:t>ensure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spc="-20" dirty="0">
                <a:latin typeface="Carlito"/>
                <a:cs typeface="Carlito"/>
              </a:rPr>
              <a:t>co-</a:t>
            </a:r>
            <a:r>
              <a:rPr sz="1800" u="none" dirty="0">
                <a:latin typeface="Carlito"/>
                <a:cs typeface="Carlito"/>
              </a:rPr>
              <a:t>lead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facilitators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to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support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analysis,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either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from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GSU,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from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Global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Partners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spc="-25" dirty="0">
                <a:latin typeface="Carlito"/>
                <a:cs typeface="Carlito"/>
              </a:rPr>
              <a:t>or </a:t>
            </a:r>
            <a:r>
              <a:rPr sz="1800" u="none" dirty="0">
                <a:latin typeface="Carlito"/>
                <a:cs typeface="Carlito"/>
              </a:rPr>
              <a:t>through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CCLE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program.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4"/>
              </a:spcBef>
              <a:buFont typeface="Arial"/>
              <a:buChar char="•"/>
            </a:pPr>
            <a:endParaRPr sz="1800">
              <a:latin typeface="Carlito"/>
              <a:cs typeface="Carlito"/>
            </a:endParaRPr>
          </a:p>
          <a:p>
            <a:pPr marL="240665" marR="5080" indent="-228600">
              <a:lnSpc>
                <a:spcPct val="120000"/>
              </a:lnSpc>
              <a:buFont typeface="Arial"/>
              <a:buChar char="•"/>
              <a:tabLst>
                <a:tab pos="240665" algn="l"/>
              </a:tabLst>
            </a:pPr>
            <a:r>
              <a:rPr sz="1800" b="1" spc="-10" dirty="0">
                <a:solidFill>
                  <a:srgbClr val="006FC0"/>
                </a:solidFill>
                <a:latin typeface="Carlito"/>
                <a:cs typeface="Carlito"/>
              </a:rPr>
              <a:t>Co-facilitators:</a:t>
            </a:r>
            <a:r>
              <a:rPr sz="1800" b="1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IPC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Co-Facilitators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should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IPC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Level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L2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or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L2</a:t>
            </a:r>
            <a:r>
              <a:rPr sz="1800" b="1" u="sng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applicant</a:t>
            </a:r>
            <a:r>
              <a:rPr sz="1800" b="1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from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country </a:t>
            </a:r>
            <a:r>
              <a:rPr sz="1800" u="none" dirty="0">
                <a:latin typeface="Carlito"/>
                <a:cs typeface="Carlito"/>
              </a:rPr>
              <a:t>or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from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region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(CCLE).</a:t>
            </a:r>
            <a:r>
              <a:rPr sz="1800" u="none" spc="-1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If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no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L2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or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L2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candidates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are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available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in</a:t>
            </a:r>
            <a:r>
              <a:rPr sz="1800" u="none" spc="-2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35" dirty="0">
                <a:latin typeface="Carlito"/>
                <a:cs typeface="Carlito"/>
              </a:rPr>
              <a:t> </a:t>
            </a:r>
            <a:r>
              <a:rPr sz="1800" u="none" spc="-20" dirty="0">
                <a:latin typeface="Carlito"/>
                <a:cs typeface="Carlito"/>
              </a:rPr>
              <a:t>country,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GSU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will</a:t>
            </a:r>
            <a:r>
              <a:rPr sz="1800" u="none" spc="-1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ensure </a:t>
            </a:r>
            <a:r>
              <a:rPr sz="1800" u="none" dirty="0">
                <a:latin typeface="Carlito"/>
                <a:cs typeface="Carlito"/>
              </a:rPr>
              <a:t>support</a:t>
            </a:r>
            <a:r>
              <a:rPr sz="1800" u="none" spc="-6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from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Co-facilitators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to</a:t>
            </a:r>
            <a:r>
              <a:rPr sz="1800" u="none" spc="-5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support</a:t>
            </a:r>
            <a:r>
              <a:rPr sz="1800" u="none" spc="-5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sub-</a:t>
            </a:r>
            <a:r>
              <a:rPr sz="1800" u="none" dirty="0">
                <a:latin typeface="Carlito"/>
                <a:cs typeface="Carlito"/>
              </a:rPr>
              <a:t>groups</a:t>
            </a:r>
            <a:r>
              <a:rPr sz="1800" u="none" spc="-5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analysis</a:t>
            </a:r>
            <a:r>
              <a:rPr sz="1800" u="none" spc="-5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through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CCLE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program.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Font typeface="Arial"/>
              <a:buChar char="•"/>
            </a:pPr>
            <a:endParaRPr sz="1800">
              <a:latin typeface="Carlito"/>
              <a:cs typeface="Carlito"/>
            </a:endParaRPr>
          </a:p>
          <a:p>
            <a:pPr marL="240665" marR="123825" indent="-228600">
              <a:lnSpc>
                <a:spcPct val="12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solidFill>
                  <a:srgbClr val="006FC0"/>
                </a:solidFill>
                <a:latin typeface="Carlito"/>
                <a:cs typeface="Carlito"/>
              </a:rPr>
              <a:t>Analysts:</a:t>
            </a:r>
            <a:r>
              <a:rPr sz="1800" b="1" spc="-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When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possible,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analysis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should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conducted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by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IPC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Level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1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certified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analysts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800" u="none" spc="-25" dirty="0">
                <a:latin typeface="Carlito"/>
                <a:cs typeface="Carlito"/>
              </a:rPr>
              <a:t>or </a:t>
            </a:r>
            <a:r>
              <a:rPr sz="1800" u="none" dirty="0">
                <a:latin typeface="Carlito"/>
                <a:cs typeface="Carlito"/>
              </a:rPr>
              <a:t>at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least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by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analysts</a:t>
            </a:r>
            <a:r>
              <a:rPr sz="1800" u="none" spc="-5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who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have</a:t>
            </a:r>
            <a:r>
              <a:rPr sz="1800" u="none" spc="-5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attended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the</a:t>
            </a:r>
            <a:r>
              <a:rPr sz="1800" u="none" spc="-2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IPC</a:t>
            </a:r>
            <a:r>
              <a:rPr sz="1800" u="none" spc="-45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Level</a:t>
            </a:r>
            <a:r>
              <a:rPr sz="1800" u="none" spc="-30" dirty="0">
                <a:latin typeface="Carlito"/>
                <a:cs typeface="Carlito"/>
              </a:rPr>
              <a:t> </a:t>
            </a:r>
            <a:r>
              <a:rPr sz="1800" u="none" dirty="0">
                <a:latin typeface="Carlito"/>
                <a:cs typeface="Carlito"/>
              </a:rPr>
              <a:t>1</a:t>
            </a:r>
            <a:r>
              <a:rPr sz="1800" u="none" spc="-40" dirty="0">
                <a:latin typeface="Carlito"/>
                <a:cs typeface="Carlito"/>
              </a:rPr>
              <a:t> </a:t>
            </a:r>
            <a:r>
              <a:rPr sz="1800" u="none" spc="-10" dirty="0">
                <a:latin typeface="Carlito"/>
                <a:cs typeface="Carlito"/>
              </a:rPr>
              <a:t>training.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66176" y="0"/>
            <a:ext cx="3926204" cy="954405"/>
          </a:xfrm>
          <a:custGeom>
            <a:avLst/>
            <a:gdLst/>
            <a:ahLst/>
            <a:cxnLst/>
            <a:rect l="l" t="t" r="r" b="b"/>
            <a:pathLst>
              <a:path w="3926204" h="954405">
                <a:moveTo>
                  <a:pt x="0" y="954024"/>
                </a:moveTo>
                <a:lnTo>
                  <a:pt x="3925823" y="954024"/>
                </a:lnTo>
                <a:lnTo>
                  <a:pt x="3925823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51850" y="9855"/>
            <a:ext cx="36652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763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ANALYSIS</a:t>
            </a:r>
            <a:r>
              <a:rPr spc="-95" dirty="0"/>
              <a:t> </a:t>
            </a:r>
            <a:r>
              <a:rPr spc="-20" dirty="0"/>
              <a:t>TEAM </a:t>
            </a:r>
            <a:r>
              <a:rPr spc="-10" dirty="0"/>
              <a:t>REQUIREMENTS</a:t>
            </a:r>
            <a:r>
              <a:rPr spc="-70" dirty="0"/>
              <a:t> </a:t>
            </a:r>
            <a:r>
              <a:rPr dirty="0"/>
              <a:t>&amp;</a:t>
            </a:r>
            <a:r>
              <a:rPr spc="-85" dirty="0"/>
              <a:t> </a:t>
            </a:r>
            <a:r>
              <a:rPr spc="-10" dirty="0"/>
              <a:t>ROLES</a:t>
            </a:r>
          </a:p>
        </p:txBody>
      </p:sp>
      <p:sp>
        <p:nvSpPr>
          <p:cNvPr id="6" name="object 6"/>
          <p:cNvSpPr/>
          <p:nvPr/>
        </p:nvSpPr>
        <p:spPr>
          <a:xfrm>
            <a:off x="9332214" y="1721357"/>
            <a:ext cx="593090" cy="2056130"/>
          </a:xfrm>
          <a:custGeom>
            <a:avLst/>
            <a:gdLst/>
            <a:ahLst/>
            <a:cxnLst/>
            <a:rect l="l" t="t" r="r" b="b"/>
            <a:pathLst>
              <a:path w="593090" h="2056129">
                <a:moveTo>
                  <a:pt x="0" y="0"/>
                </a:moveTo>
                <a:lnTo>
                  <a:pt x="59737" y="3601"/>
                </a:lnTo>
                <a:lnTo>
                  <a:pt x="115377" y="13932"/>
                </a:lnTo>
                <a:lnTo>
                  <a:pt x="165728" y="30278"/>
                </a:lnTo>
                <a:lnTo>
                  <a:pt x="209597" y="51927"/>
                </a:lnTo>
                <a:lnTo>
                  <a:pt x="245793" y="78165"/>
                </a:lnTo>
                <a:lnTo>
                  <a:pt x="273123" y="108281"/>
                </a:lnTo>
                <a:lnTo>
                  <a:pt x="296417" y="177291"/>
                </a:lnTo>
                <a:lnTo>
                  <a:pt x="296417" y="850645"/>
                </a:lnTo>
                <a:lnTo>
                  <a:pt x="302440" y="886376"/>
                </a:lnTo>
                <a:lnTo>
                  <a:pt x="347042" y="949772"/>
                </a:lnTo>
                <a:lnTo>
                  <a:pt x="383238" y="976010"/>
                </a:lnTo>
                <a:lnTo>
                  <a:pt x="427107" y="997659"/>
                </a:lnTo>
                <a:lnTo>
                  <a:pt x="477458" y="1014005"/>
                </a:lnTo>
                <a:lnTo>
                  <a:pt x="533098" y="1024336"/>
                </a:lnTo>
                <a:lnTo>
                  <a:pt x="592835" y="1027938"/>
                </a:lnTo>
                <a:lnTo>
                  <a:pt x="533098" y="1031539"/>
                </a:lnTo>
                <a:lnTo>
                  <a:pt x="477458" y="1041870"/>
                </a:lnTo>
                <a:lnTo>
                  <a:pt x="427107" y="1058216"/>
                </a:lnTo>
                <a:lnTo>
                  <a:pt x="383238" y="1079865"/>
                </a:lnTo>
                <a:lnTo>
                  <a:pt x="347042" y="1106103"/>
                </a:lnTo>
                <a:lnTo>
                  <a:pt x="319712" y="1136219"/>
                </a:lnTo>
                <a:lnTo>
                  <a:pt x="296417" y="1205229"/>
                </a:lnTo>
                <a:lnTo>
                  <a:pt x="296417" y="1878583"/>
                </a:lnTo>
                <a:lnTo>
                  <a:pt x="290395" y="1914314"/>
                </a:lnTo>
                <a:lnTo>
                  <a:pt x="245793" y="1977710"/>
                </a:lnTo>
                <a:lnTo>
                  <a:pt x="209597" y="2003948"/>
                </a:lnTo>
                <a:lnTo>
                  <a:pt x="165728" y="2025597"/>
                </a:lnTo>
                <a:lnTo>
                  <a:pt x="115377" y="2041943"/>
                </a:lnTo>
                <a:lnTo>
                  <a:pt x="59737" y="2052274"/>
                </a:lnTo>
                <a:lnTo>
                  <a:pt x="0" y="2055875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52633" y="1867661"/>
            <a:ext cx="177736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LEAD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(AND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ARE </a:t>
            </a:r>
            <a:r>
              <a:rPr sz="1800" spc="-20" dirty="0">
                <a:latin typeface="Carlito"/>
                <a:cs typeface="Carlito"/>
              </a:rPr>
              <a:t>ACCOUNTABLE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OF)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WHOLE </a:t>
            </a:r>
            <a:r>
              <a:rPr sz="1800" spc="-20" dirty="0">
                <a:latin typeface="Carlito"/>
                <a:cs typeface="Carlito"/>
              </a:rPr>
              <a:t>ANALYSIS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PROCESS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52633" y="3891533"/>
            <a:ext cx="19469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ENSURE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SMALL </a:t>
            </a:r>
            <a:r>
              <a:rPr sz="1800" dirty="0">
                <a:latin typeface="Carlito"/>
                <a:cs typeface="Carlito"/>
              </a:rPr>
              <a:t>GROUPS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CO- </a:t>
            </a:r>
            <a:r>
              <a:rPr sz="1800" spc="-35" dirty="0">
                <a:latin typeface="Carlito"/>
                <a:cs typeface="Carlito"/>
              </a:rPr>
              <a:t>FACILITATION </a:t>
            </a:r>
            <a:r>
              <a:rPr sz="1800" spc="-25" dirty="0">
                <a:latin typeface="Carlito"/>
                <a:cs typeface="Carlito"/>
              </a:rPr>
              <a:t>AND </a:t>
            </a:r>
            <a:r>
              <a:rPr sz="1800" dirty="0">
                <a:latin typeface="Carlito"/>
                <a:cs typeface="Carlito"/>
              </a:rPr>
              <a:t>SUPPORT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LEADS </a:t>
            </a:r>
            <a:r>
              <a:rPr sz="1800" dirty="0">
                <a:latin typeface="Carlito"/>
                <a:cs typeface="Carlito"/>
              </a:rPr>
              <a:t>AS</a:t>
            </a:r>
            <a:r>
              <a:rPr sz="1800" spc="-10" dirty="0">
                <a:latin typeface="Carlito"/>
                <a:cs typeface="Carlito"/>
              </a:rPr>
              <a:t> NEEDED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94114" y="4370070"/>
            <a:ext cx="593090" cy="878205"/>
          </a:xfrm>
          <a:custGeom>
            <a:avLst/>
            <a:gdLst/>
            <a:ahLst/>
            <a:cxnLst/>
            <a:rect l="l" t="t" r="r" b="b"/>
            <a:pathLst>
              <a:path w="593090" h="878204">
                <a:moveTo>
                  <a:pt x="0" y="0"/>
                </a:moveTo>
                <a:lnTo>
                  <a:pt x="59737" y="3601"/>
                </a:lnTo>
                <a:lnTo>
                  <a:pt x="115377" y="13932"/>
                </a:lnTo>
                <a:lnTo>
                  <a:pt x="165728" y="30278"/>
                </a:lnTo>
                <a:lnTo>
                  <a:pt x="209597" y="51927"/>
                </a:lnTo>
                <a:lnTo>
                  <a:pt x="245793" y="78165"/>
                </a:lnTo>
                <a:lnTo>
                  <a:pt x="273123" y="108281"/>
                </a:lnTo>
                <a:lnTo>
                  <a:pt x="296417" y="177291"/>
                </a:lnTo>
                <a:lnTo>
                  <a:pt x="296417" y="261619"/>
                </a:lnTo>
                <a:lnTo>
                  <a:pt x="302440" y="297350"/>
                </a:lnTo>
                <a:lnTo>
                  <a:pt x="347042" y="360746"/>
                </a:lnTo>
                <a:lnTo>
                  <a:pt x="383238" y="386984"/>
                </a:lnTo>
                <a:lnTo>
                  <a:pt x="427107" y="408633"/>
                </a:lnTo>
                <a:lnTo>
                  <a:pt x="477458" y="424979"/>
                </a:lnTo>
                <a:lnTo>
                  <a:pt x="533098" y="435310"/>
                </a:lnTo>
                <a:lnTo>
                  <a:pt x="592835" y="438911"/>
                </a:lnTo>
                <a:lnTo>
                  <a:pt x="533098" y="442513"/>
                </a:lnTo>
                <a:lnTo>
                  <a:pt x="477458" y="452844"/>
                </a:lnTo>
                <a:lnTo>
                  <a:pt x="427107" y="469190"/>
                </a:lnTo>
                <a:lnTo>
                  <a:pt x="383238" y="490839"/>
                </a:lnTo>
                <a:lnTo>
                  <a:pt x="347042" y="517077"/>
                </a:lnTo>
                <a:lnTo>
                  <a:pt x="319712" y="547193"/>
                </a:lnTo>
                <a:lnTo>
                  <a:pt x="296417" y="616203"/>
                </a:lnTo>
                <a:lnTo>
                  <a:pt x="296417" y="700531"/>
                </a:lnTo>
                <a:lnTo>
                  <a:pt x="290395" y="736262"/>
                </a:lnTo>
                <a:lnTo>
                  <a:pt x="245793" y="799658"/>
                </a:lnTo>
                <a:lnTo>
                  <a:pt x="209597" y="825896"/>
                </a:lnTo>
                <a:lnTo>
                  <a:pt x="165728" y="847545"/>
                </a:lnTo>
                <a:lnTo>
                  <a:pt x="115377" y="863891"/>
                </a:lnTo>
                <a:lnTo>
                  <a:pt x="59737" y="874222"/>
                </a:lnTo>
                <a:lnTo>
                  <a:pt x="0" y="877823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22534" y="5676696"/>
            <a:ext cx="1953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PARTICIPATE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AND </a:t>
            </a:r>
            <a:r>
              <a:rPr sz="1800" dirty="0">
                <a:latin typeface="Carlito"/>
                <a:cs typeface="Carlito"/>
              </a:rPr>
              <a:t>CONTRIBUTE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THE </a:t>
            </a:r>
            <a:r>
              <a:rPr sz="1800" spc="-20" dirty="0">
                <a:latin typeface="Carlito"/>
                <a:cs typeface="Carlito"/>
              </a:rPr>
              <a:t>ANALYSIS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WITH </a:t>
            </a:r>
            <a:r>
              <a:rPr sz="1800" dirty="0">
                <a:latin typeface="Carlito"/>
                <a:cs typeface="Carlito"/>
              </a:rPr>
              <a:t>THEIR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EXPERTISE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94114" y="5840729"/>
            <a:ext cx="593090" cy="878205"/>
          </a:xfrm>
          <a:custGeom>
            <a:avLst/>
            <a:gdLst/>
            <a:ahLst/>
            <a:cxnLst/>
            <a:rect l="l" t="t" r="r" b="b"/>
            <a:pathLst>
              <a:path w="593090" h="878204">
                <a:moveTo>
                  <a:pt x="0" y="0"/>
                </a:moveTo>
                <a:lnTo>
                  <a:pt x="59737" y="3601"/>
                </a:lnTo>
                <a:lnTo>
                  <a:pt x="115377" y="13932"/>
                </a:lnTo>
                <a:lnTo>
                  <a:pt x="165728" y="30279"/>
                </a:lnTo>
                <a:lnTo>
                  <a:pt x="209597" y="51928"/>
                </a:lnTo>
                <a:lnTo>
                  <a:pt x="245793" y="78168"/>
                </a:lnTo>
                <a:lnTo>
                  <a:pt x="273123" y="108286"/>
                </a:lnTo>
                <a:lnTo>
                  <a:pt x="296417" y="177304"/>
                </a:lnTo>
                <a:lnTo>
                  <a:pt x="296417" y="261607"/>
                </a:lnTo>
                <a:lnTo>
                  <a:pt x="302440" y="297342"/>
                </a:lnTo>
                <a:lnTo>
                  <a:pt x="347042" y="360743"/>
                </a:lnTo>
                <a:lnTo>
                  <a:pt x="383238" y="386983"/>
                </a:lnTo>
                <a:lnTo>
                  <a:pt x="427107" y="408632"/>
                </a:lnTo>
                <a:lnTo>
                  <a:pt x="477458" y="424979"/>
                </a:lnTo>
                <a:lnTo>
                  <a:pt x="533098" y="435310"/>
                </a:lnTo>
                <a:lnTo>
                  <a:pt x="592835" y="438912"/>
                </a:lnTo>
                <a:lnTo>
                  <a:pt x="533098" y="442513"/>
                </a:lnTo>
                <a:lnTo>
                  <a:pt x="477458" y="452844"/>
                </a:lnTo>
                <a:lnTo>
                  <a:pt x="427107" y="469191"/>
                </a:lnTo>
                <a:lnTo>
                  <a:pt x="383238" y="490840"/>
                </a:lnTo>
                <a:lnTo>
                  <a:pt x="347042" y="517080"/>
                </a:lnTo>
                <a:lnTo>
                  <a:pt x="319712" y="547198"/>
                </a:lnTo>
                <a:lnTo>
                  <a:pt x="296417" y="616216"/>
                </a:lnTo>
                <a:lnTo>
                  <a:pt x="296417" y="700519"/>
                </a:lnTo>
                <a:lnTo>
                  <a:pt x="290395" y="736254"/>
                </a:lnTo>
                <a:lnTo>
                  <a:pt x="245793" y="799655"/>
                </a:lnTo>
                <a:lnTo>
                  <a:pt x="209597" y="825895"/>
                </a:lnTo>
                <a:lnTo>
                  <a:pt x="165728" y="847544"/>
                </a:lnTo>
                <a:lnTo>
                  <a:pt x="115377" y="863891"/>
                </a:lnTo>
                <a:lnTo>
                  <a:pt x="59737" y="874222"/>
                </a:lnTo>
                <a:lnTo>
                  <a:pt x="0" y="877824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95"/>
              </a:spcBef>
            </a:pPr>
            <a:r>
              <a:rPr dirty="0"/>
              <a:t>LEAD</a:t>
            </a:r>
            <a:r>
              <a:rPr spc="-75" dirty="0"/>
              <a:t> </a:t>
            </a:r>
            <a:r>
              <a:rPr spc="-65" dirty="0"/>
              <a:t>FACILITATORS</a:t>
            </a:r>
            <a:r>
              <a:rPr spc="-75" dirty="0"/>
              <a:t> </a:t>
            </a:r>
            <a:r>
              <a:rPr spc="-20" dirty="0"/>
              <a:t>ROLE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4901"/>
            <a:ext cx="846899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dirty="0">
                <a:latin typeface="Carlito"/>
                <a:cs typeface="Carlito"/>
              </a:rPr>
              <a:t>What</a:t>
            </a:r>
            <a:r>
              <a:rPr sz="3600" spc="-45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is</a:t>
            </a:r>
            <a:r>
              <a:rPr sz="3600" spc="-3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in</a:t>
            </a:r>
            <a:r>
              <a:rPr sz="3600" spc="-3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your</a:t>
            </a:r>
            <a:r>
              <a:rPr sz="3600" spc="-5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view</a:t>
            </a:r>
            <a:r>
              <a:rPr sz="3600" spc="-4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the</a:t>
            </a:r>
            <a:r>
              <a:rPr sz="3600" spc="-45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main</a:t>
            </a:r>
            <a:r>
              <a:rPr sz="3600" spc="-4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role</a:t>
            </a:r>
            <a:r>
              <a:rPr sz="3600" spc="-4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of</a:t>
            </a:r>
            <a:r>
              <a:rPr sz="3600" spc="-3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the</a:t>
            </a:r>
            <a:r>
              <a:rPr sz="3600" spc="-40" dirty="0">
                <a:latin typeface="Carlito"/>
                <a:cs typeface="Carlito"/>
              </a:rPr>
              <a:t> </a:t>
            </a:r>
            <a:r>
              <a:rPr sz="3600" spc="-20" dirty="0">
                <a:latin typeface="Carlito"/>
                <a:cs typeface="Carlito"/>
              </a:rPr>
              <a:t>lead </a:t>
            </a:r>
            <a:r>
              <a:rPr sz="3600" spc="-10" dirty="0">
                <a:latin typeface="Carlito"/>
                <a:cs typeface="Carlito"/>
              </a:rPr>
              <a:t>facilitator?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209671"/>
            <a:ext cx="374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rlito"/>
                <a:cs typeface="Carlito"/>
              </a:rPr>
              <a:t>Type</a:t>
            </a:r>
            <a:r>
              <a:rPr sz="1800" i="1" spc="-40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in</a:t>
            </a:r>
            <a:r>
              <a:rPr sz="1800" i="1" spc="-3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the</a:t>
            </a:r>
            <a:r>
              <a:rPr sz="1800" i="1" spc="-3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zoom</a:t>
            </a:r>
            <a:r>
              <a:rPr sz="1800" i="1" spc="-2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chat</a:t>
            </a:r>
            <a:r>
              <a:rPr sz="1800" i="1" spc="-35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in</a:t>
            </a:r>
            <a:r>
              <a:rPr sz="1800" i="1" spc="-30" dirty="0">
                <a:latin typeface="Carlito"/>
                <a:cs typeface="Carlito"/>
              </a:rPr>
              <a:t> </a:t>
            </a:r>
            <a:r>
              <a:rPr sz="1800" i="1" dirty="0">
                <a:latin typeface="Carlito"/>
                <a:cs typeface="Carlito"/>
              </a:rPr>
              <a:t>whatever</a:t>
            </a:r>
            <a:r>
              <a:rPr sz="1800" i="1" spc="-30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order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95"/>
              </a:spcBef>
            </a:pPr>
            <a:r>
              <a:rPr dirty="0"/>
              <a:t>LEAD</a:t>
            </a:r>
            <a:r>
              <a:rPr spc="-75" dirty="0"/>
              <a:t> </a:t>
            </a:r>
            <a:r>
              <a:rPr spc="-65" dirty="0"/>
              <a:t>FACILITATORS</a:t>
            </a:r>
            <a:r>
              <a:rPr spc="-75" dirty="0"/>
              <a:t> </a:t>
            </a:r>
            <a:r>
              <a:rPr spc="-20" dirty="0"/>
              <a:t>ROLE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699" y="1055878"/>
            <a:ext cx="11770360" cy="555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39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100" dirty="0">
                <a:latin typeface="Carlito"/>
                <a:cs typeface="Carlito"/>
              </a:rPr>
              <a:t>Lead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analysis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planning</a:t>
            </a:r>
            <a:r>
              <a:rPr sz="2100" b="1" spc="-6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process</a:t>
            </a:r>
            <a:r>
              <a:rPr sz="2100" b="1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together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with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TWG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including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timeline,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logistic,</a:t>
            </a:r>
            <a:r>
              <a:rPr sz="2100" spc="-2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administrative,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spc="-20" dirty="0">
                <a:latin typeface="Carlito"/>
                <a:cs typeface="Carlito"/>
              </a:rPr>
              <a:t>data</a:t>
            </a:r>
            <a:endParaRPr sz="2100">
              <a:latin typeface="Carlito"/>
              <a:cs typeface="Carlito"/>
            </a:endParaRPr>
          </a:p>
          <a:p>
            <a:pPr marL="241300">
              <a:lnSpc>
                <a:spcPts val="2395"/>
              </a:lnSpc>
            </a:pPr>
            <a:r>
              <a:rPr sz="2100" dirty="0">
                <a:latin typeface="Carlito"/>
                <a:cs typeface="Carlito"/>
              </a:rPr>
              <a:t>analysis,</a:t>
            </a:r>
            <a:r>
              <a:rPr sz="2100" spc="-9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dissemination,</a:t>
            </a:r>
            <a:r>
              <a:rPr sz="2100" spc="-75" dirty="0">
                <a:latin typeface="Carlito"/>
                <a:cs typeface="Carlito"/>
              </a:rPr>
              <a:t> </a:t>
            </a:r>
            <a:r>
              <a:rPr sz="2100" spc="-20" dirty="0">
                <a:latin typeface="Carlito"/>
                <a:cs typeface="Carlito"/>
              </a:rPr>
              <a:t>etc..</a:t>
            </a:r>
            <a:endParaRPr sz="2100">
              <a:latin typeface="Carlito"/>
              <a:cs typeface="Carlito"/>
            </a:endParaRPr>
          </a:p>
          <a:p>
            <a:pPr marL="241300" marR="5080" indent="-228600">
              <a:lnSpc>
                <a:spcPts val="227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100" dirty="0">
                <a:latin typeface="Carlito"/>
                <a:cs typeface="Carlito"/>
              </a:rPr>
              <a:t>Lead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and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coordinate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spc="-20" dirty="0">
                <a:latin typeface="Carlito"/>
                <a:cs typeface="Carlito"/>
              </a:rPr>
              <a:t>co-</a:t>
            </a:r>
            <a:r>
              <a:rPr sz="2100" spc="-10" dirty="0">
                <a:latin typeface="Carlito"/>
                <a:cs typeface="Carlito"/>
              </a:rPr>
              <a:t>facilitators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(THE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TEAM!),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including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CCLE,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in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analysis</a:t>
            </a:r>
            <a:r>
              <a:rPr sz="2100" b="1" spc="-40" dirty="0">
                <a:latin typeface="Carlito"/>
                <a:cs typeface="Carlito"/>
              </a:rPr>
              <a:t> </a:t>
            </a:r>
            <a:r>
              <a:rPr sz="2100" b="1" spc="-10" dirty="0">
                <a:latin typeface="Carlito"/>
                <a:cs typeface="Carlito"/>
              </a:rPr>
              <a:t>preparation</a:t>
            </a:r>
            <a:r>
              <a:rPr sz="2100" b="1" spc="-3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(data </a:t>
            </a:r>
            <a:r>
              <a:rPr sz="2100" dirty="0">
                <a:latin typeface="Carlito"/>
                <a:cs typeface="Carlito"/>
              </a:rPr>
              <a:t>reanalysis,</a:t>
            </a:r>
            <a:r>
              <a:rPr sz="2100" spc="-1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ISS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spc="-20" dirty="0">
                <a:latin typeface="Carlito"/>
                <a:cs typeface="Carlito"/>
              </a:rPr>
              <a:t>pre-</a:t>
            </a:r>
            <a:r>
              <a:rPr sz="2100" dirty="0">
                <a:latin typeface="Carlito"/>
                <a:cs typeface="Carlito"/>
              </a:rPr>
              <a:t>filling,</a:t>
            </a:r>
            <a:r>
              <a:rPr sz="2100" spc="-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cc).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Brief</a:t>
            </a:r>
            <a:r>
              <a:rPr sz="2100" spc="-1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and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share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information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with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them,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assess</a:t>
            </a:r>
            <a:r>
              <a:rPr sz="2100" spc="-2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capacities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of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each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member </a:t>
            </a:r>
            <a:r>
              <a:rPr sz="2100" dirty="0">
                <a:latin typeface="Carlito"/>
                <a:cs typeface="Carlito"/>
              </a:rPr>
              <a:t>of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facilitation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team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to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ensure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they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are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attributed</a:t>
            </a:r>
            <a:r>
              <a:rPr sz="2100" spc="-6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relevant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tasks</a:t>
            </a:r>
            <a:endParaRPr sz="21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0665" algn="l"/>
              </a:tabLst>
            </a:pPr>
            <a:r>
              <a:rPr sz="2100" dirty="0">
                <a:latin typeface="Carlito"/>
                <a:cs typeface="Carlito"/>
              </a:rPr>
              <a:t>ISS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Set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up,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management,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finalization</a:t>
            </a:r>
            <a:r>
              <a:rPr sz="2100" spc="-2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and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sharing</a:t>
            </a:r>
            <a:endParaRPr sz="21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</a:tabLst>
            </a:pPr>
            <a:r>
              <a:rPr sz="2100" dirty="0">
                <a:latin typeface="Carlito"/>
                <a:cs typeface="Carlito"/>
              </a:rPr>
              <a:t>Ensure</a:t>
            </a:r>
            <a:r>
              <a:rPr sz="2100" spc="-6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completion:</a:t>
            </a:r>
            <a:endParaRPr sz="2100">
              <a:latin typeface="Carlito"/>
              <a:cs typeface="Carlito"/>
            </a:endParaRPr>
          </a:p>
          <a:p>
            <a:pPr marL="698500" marR="512445" lvl="1" indent="-228600">
              <a:lnSpc>
                <a:spcPts val="227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100" b="1" spc="-10" dirty="0">
                <a:latin typeface="Carlito"/>
                <a:cs typeface="Carlito"/>
              </a:rPr>
              <a:t>consistency</a:t>
            </a:r>
            <a:r>
              <a:rPr sz="2100" b="1" spc="-6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of</a:t>
            </a:r>
            <a:r>
              <a:rPr sz="2100" b="1" spc="-45" dirty="0">
                <a:latin typeface="Carlito"/>
                <a:cs typeface="Carlito"/>
              </a:rPr>
              <a:t> </a:t>
            </a:r>
            <a:r>
              <a:rPr sz="2100" b="1" spc="-10" dirty="0">
                <a:latin typeface="Carlito"/>
                <a:cs typeface="Carlito"/>
              </a:rPr>
              <a:t>figures,</a:t>
            </a:r>
            <a:r>
              <a:rPr sz="2100" b="1" spc="-4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maps</a:t>
            </a:r>
            <a:r>
              <a:rPr sz="2100" b="1" spc="-3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and</a:t>
            </a:r>
            <a:r>
              <a:rPr sz="2100" b="1" spc="-5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key</a:t>
            </a:r>
            <a:r>
              <a:rPr sz="2100" b="1" spc="-3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messages</a:t>
            </a:r>
            <a:r>
              <a:rPr sz="2100" b="1" spc="-1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within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IPC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Report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and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to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ensure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IPC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protocols related</a:t>
            </a:r>
            <a:r>
              <a:rPr sz="2100" spc="-6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to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communication</a:t>
            </a:r>
            <a:r>
              <a:rPr sz="2100" spc="-6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are</a:t>
            </a:r>
            <a:r>
              <a:rPr sz="2100" spc="-6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adhered</a:t>
            </a:r>
            <a:r>
              <a:rPr sz="2100" spc="-70" dirty="0">
                <a:latin typeface="Carlito"/>
                <a:cs typeface="Carlito"/>
              </a:rPr>
              <a:t> </a:t>
            </a:r>
            <a:r>
              <a:rPr sz="2100" spc="-25" dirty="0">
                <a:latin typeface="Carlito"/>
                <a:cs typeface="Carlito"/>
              </a:rPr>
              <a:t>to.</a:t>
            </a:r>
            <a:endParaRPr sz="2100">
              <a:latin typeface="Carlito"/>
              <a:cs typeface="Carlito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100" b="1" dirty="0">
                <a:latin typeface="Carlito"/>
                <a:cs typeface="Carlito"/>
              </a:rPr>
              <a:t>IPC</a:t>
            </a:r>
            <a:r>
              <a:rPr sz="2100" b="1" spc="-25" dirty="0">
                <a:latin typeface="Carlito"/>
                <a:cs typeface="Carlito"/>
              </a:rPr>
              <a:t> </a:t>
            </a:r>
            <a:r>
              <a:rPr sz="2100" b="1" spc="-10" dirty="0">
                <a:latin typeface="Carlito"/>
                <a:cs typeface="Carlito"/>
              </a:rPr>
              <a:t>Self-Assessment</a:t>
            </a:r>
            <a:r>
              <a:rPr sz="2100" b="1" spc="-1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tool</a:t>
            </a:r>
            <a:r>
              <a:rPr sz="2100" b="1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by</a:t>
            </a:r>
            <a:r>
              <a:rPr sz="2100" spc="-2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1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TWG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under</a:t>
            </a:r>
            <a:r>
              <a:rPr sz="2100" spc="-1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2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lead</a:t>
            </a:r>
            <a:r>
              <a:rPr sz="2100" spc="-2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of</a:t>
            </a:r>
            <a:r>
              <a:rPr sz="2100" spc="-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2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IPC</a:t>
            </a:r>
            <a:r>
              <a:rPr sz="2100" spc="-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Chair</a:t>
            </a:r>
            <a:r>
              <a:rPr sz="2100" spc="-2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and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its</a:t>
            </a:r>
            <a:r>
              <a:rPr sz="2100" spc="-1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sharing</a:t>
            </a:r>
            <a:r>
              <a:rPr sz="2100" spc="-1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with</a:t>
            </a:r>
            <a:r>
              <a:rPr sz="2100" spc="-2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spc="-20" dirty="0">
                <a:latin typeface="Carlito"/>
                <a:cs typeface="Carlito"/>
              </a:rPr>
              <a:t>GSU.</a:t>
            </a:r>
            <a:endParaRPr sz="2100">
              <a:latin typeface="Carlito"/>
              <a:cs typeface="Carlito"/>
            </a:endParaRPr>
          </a:p>
          <a:p>
            <a:pPr marL="241300" marR="799465" indent="-228600">
              <a:lnSpc>
                <a:spcPts val="227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100" b="1" dirty="0">
                <a:solidFill>
                  <a:srgbClr val="FF0000"/>
                </a:solidFill>
                <a:latin typeface="Carlito"/>
                <a:cs typeface="Carlito"/>
              </a:rPr>
              <a:t>Ensure</a:t>
            </a:r>
            <a:r>
              <a:rPr sz="2100" b="1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rlito"/>
                <a:cs typeface="Carlito"/>
              </a:rPr>
              <a:t>that</a:t>
            </a:r>
            <a:r>
              <a:rPr sz="2100" b="1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rlito"/>
                <a:cs typeface="Carlito"/>
              </a:rPr>
              <a:t>neutrality</a:t>
            </a:r>
            <a:r>
              <a:rPr sz="2100" b="1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is</a:t>
            </a:r>
            <a:r>
              <a:rPr sz="21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applied</a:t>
            </a:r>
            <a:r>
              <a:rPr sz="21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throughout</a:t>
            </a:r>
            <a:r>
              <a:rPr sz="21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all</a:t>
            </a:r>
            <a:r>
              <a:rPr sz="210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the</a:t>
            </a:r>
            <a:r>
              <a:rPr sz="2100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analysis</a:t>
            </a:r>
            <a:r>
              <a:rPr sz="21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r>
              <a:rPr sz="2100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reporting</a:t>
            </a:r>
            <a:r>
              <a:rPr sz="21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process,</a:t>
            </a:r>
            <a:r>
              <a:rPr sz="2100" spc="-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r>
              <a:rPr sz="2100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that</a:t>
            </a:r>
            <a:r>
              <a:rPr sz="210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FF0000"/>
                </a:solidFill>
                <a:latin typeface="Carlito"/>
                <a:cs typeface="Carlito"/>
              </a:rPr>
              <a:t>IPC </a:t>
            </a:r>
            <a:r>
              <a:rPr sz="2100" spc="-10" dirty="0">
                <a:solidFill>
                  <a:srgbClr val="FF0000"/>
                </a:solidFill>
                <a:latin typeface="Carlito"/>
                <a:cs typeface="Carlito"/>
              </a:rPr>
              <a:t>classifications</a:t>
            </a:r>
            <a:r>
              <a:rPr sz="21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r>
              <a:rPr sz="2100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products</a:t>
            </a:r>
            <a:r>
              <a:rPr sz="210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are</a:t>
            </a:r>
            <a:r>
              <a:rPr sz="21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unbiased</a:t>
            </a:r>
            <a:r>
              <a:rPr sz="21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by</a:t>
            </a:r>
            <a:r>
              <a:rPr sz="21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political</a:t>
            </a:r>
            <a:r>
              <a:rPr sz="2100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spc="-20" dirty="0">
                <a:solidFill>
                  <a:srgbClr val="FF0000"/>
                </a:solidFill>
                <a:latin typeface="Carlito"/>
                <a:cs typeface="Carlito"/>
              </a:rPr>
              <a:t>interferences</a:t>
            </a:r>
            <a:r>
              <a:rPr sz="210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and/or</a:t>
            </a:r>
            <a:r>
              <a:rPr sz="21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particular</a:t>
            </a:r>
            <a:r>
              <a:rPr sz="2100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agendas</a:t>
            </a:r>
            <a:r>
              <a:rPr sz="2100" spc="-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of</a:t>
            </a:r>
            <a:r>
              <a:rPr sz="210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spc="-25" dirty="0">
                <a:solidFill>
                  <a:srgbClr val="FF0000"/>
                </a:solidFill>
                <a:latin typeface="Carlito"/>
                <a:cs typeface="Carlito"/>
              </a:rPr>
              <a:t>the </a:t>
            </a:r>
            <a:r>
              <a:rPr sz="2100" spc="-10" dirty="0">
                <a:solidFill>
                  <a:srgbClr val="FF0000"/>
                </a:solidFill>
                <a:latin typeface="Carlito"/>
                <a:cs typeface="Carlito"/>
              </a:rPr>
              <a:t>institutions</a:t>
            </a:r>
            <a:r>
              <a:rPr sz="210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participating</a:t>
            </a:r>
            <a:r>
              <a:rPr sz="210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to</a:t>
            </a:r>
            <a:r>
              <a:rPr sz="2100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0000"/>
                </a:solidFill>
                <a:latin typeface="Carlito"/>
                <a:cs typeface="Carlito"/>
              </a:rPr>
              <a:t>IPC</a:t>
            </a:r>
            <a:r>
              <a:rPr sz="210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rlito"/>
                <a:cs typeface="Carlito"/>
              </a:rPr>
              <a:t>analyses.</a:t>
            </a:r>
            <a:endParaRPr sz="21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0665" algn="l"/>
              </a:tabLst>
            </a:pPr>
            <a:r>
              <a:rPr sz="2100" b="1" dirty="0">
                <a:latin typeface="Carlito"/>
                <a:cs typeface="Carlito"/>
              </a:rPr>
              <a:t>Liaising</a:t>
            </a:r>
            <a:r>
              <a:rPr sz="2100" b="1" spc="-4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with</a:t>
            </a:r>
            <a:r>
              <a:rPr sz="2100" b="1" spc="-2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the</a:t>
            </a:r>
            <a:r>
              <a:rPr sz="2100" b="1" spc="-4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GSU</a:t>
            </a:r>
            <a:r>
              <a:rPr sz="2100" b="1" spc="-4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at</a:t>
            </a:r>
            <a:r>
              <a:rPr sz="2100" b="1" spc="-1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global</a:t>
            </a:r>
            <a:r>
              <a:rPr sz="2100" b="1" spc="-3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level</a:t>
            </a:r>
            <a:r>
              <a:rPr sz="2100" b="1" spc="-2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in</a:t>
            </a:r>
            <a:r>
              <a:rPr sz="2100" b="1" spc="-3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case</a:t>
            </a:r>
            <a:r>
              <a:rPr sz="2100" b="1" spc="-3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of</a:t>
            </a:r>
            <a:r>
              <a:rPr sz="2100" b="1" spc="-3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technical</a:t>
            </a:r>
            <a:r>
              <a:rPr sz="2100" b="1" spc="-4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and</a:t>
            </a:r>
            <a:r>
              <a:rPr sz="2100" b="1" spc="-2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quality</a:t>
            </a:r>
            <a:r>
              <a:rPr sz="2100" b="1" spc="-3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issue</a:t>
            </a:r>
            <a:r>
              <a:rPr sz="2100" b="1" spc="-1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arising</a:t>
            </a:r>
            <a:r>
              <a:rPr sz="2100" spc="-2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during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analysis.</a:t>
            </a:r>
            <a:endParaRPr sz="2100">
              <a:latin typeface="Carlito"/>
              <a:cs typeface="Carlito"/>
            </a:endParaRPr>
          </a:p>
          <a:p>
            <a:pPr marL="241300" marR="607695" indent="-228600">
              <a:lnSpc>
                <a:spcPts val="227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100" spc="-10" dirty="0">
                <a:latin typeface="Carlito"/>
                <a:cs typeface="Carlito"/>
              </a:rPr>
              <a:t>Request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the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support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of</a:t>
            </a:r>
            <a:r>
              <a:rPr sz="2100" spc="-5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GSU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at</a:t>
            </a:r>
            <a:r>
              <a:rPr sz="2100" spc="-6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regional</a:t>
            </a:r>
            <a:r>
              <a:rPr sz="2100" spc="-2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and</a:t>
            </a:r>
            <a:r>
              <a:rPr sz="2100" spc="-5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global</a:t>
            </a:r>
            <a:r>
              <a:rPr sz="2100" spc="-3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level</a:t>
            </a:r>
            <a:r>
              <a:rPr sz="2100" spc="-2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to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ensure</a:t>
            </a:r>
            <a:r>
              <a:rPr sz="2100" spc="-3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good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quality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of</a:t>
            </a:r>
            <a:r>
              <a:rPr sz="2100" spc="-45" dirty="0">
                <a:latin typeface="Carlito"/>
                <a:cs typeface="Carlito"/>
              </a:rPr>
              <a:t> </a:t>
            </a:r>
            <a:r>
              <a:rPr sz="2100" dirty="0">
                <a:latin typeface="Carlito"/>
                <a:cs typeface="Carlito"/>
              </a:rPr>
              <a:t>IPC</a:t>
            </a:r>
            <a:r>
              <a:rPr sz="2100" spc="-40" dirty="0">
                <a:latin typeface="Carlito"/>
                <a:cs typeface="Carlito"/>
              </a:rPr>
              <a:t> </a:t>
            </a:r>
            <a:r>
              <a:rPr sz="2100" spc="-10" dirty="0">
                <a:latin typeface="Carlito"/>
                <a:cs typeface="Carlito"/>
              </a:rPr>
              <a:t>communication products.</a:t>
            </a:r>
            <a:endParaRPr sz="21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735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CO-</a:t>
            </a:r>
            <a:r>
              <a:rPr spc="-65" dirty="0"/>
              <a:t>FACILITATORS</a:t>
            </a:r>
            <a:r>
              <a:rPr spc="-50" dirty="0"/>
              <a:t> </a:t>
            </a:r>
            <a:r>
              <a:rPr spc="-20" dirty="0"/>
              <a:t>ROLE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948" y="1275079"/>
            <a:ext cx="10927080" cy="45224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395" marR="453390" indent="-227329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rlito"/>
                <a:cs typeface="Carlito"/>
              </a:rPr>
              <a:t>When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possible,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IPC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Co-Facilitators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should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IPC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Level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L2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or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L2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candidates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from 	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country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or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from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region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(CCLE).</a:t>
            </a:r>
            <a:endParaRPr sz="2400">
              <a:latin typeface="Carlito"/>
              <a:cs typeface="Carlito"/>
            </a:endParaRPr>
          </a:p>
          <a:p>
            <a:pPr marL="239395" marR="536575" indent="-227329">
              <a:lnSpc>
                <a:spcPct val="90000"/>
              </a:lnSpc>
              <a:spcBef>
                <a:spcPts val="975"/>
              </a:spcBef>
              <a:buFont typeface="Arial"/>
              <a:buChar char="•"/>
              <a:tabLst>
                <a:tab pos="240665" algn="l"/>
              </a:tabLst>
            </a:pPr>
            <a:r>
              <a:rPr sz="2400" dirty="0">
                <a:latin typeface="Carlito"/>
                <a:cs typeface="Carlito"/>
              </a:rPr>
              <a:t>Supporting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IPC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analysis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preparation,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(Step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1,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2,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3)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ahead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of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IPC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workshop, 	</a:t>
            </a:r>
            <a:r>
              <a:rPr sz="2400" b="1" dirty="0">
                <a:latin typeface="Carlito"/>
                <a:cs typeface="Carlito"/>
              </a:rPr>
              <a:t>assist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the</a:t>
            </a:r>
            <a:r>
              <a:rPr sz="2400" b="1" spc="-3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lead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facilitator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planning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preparation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phase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participate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to 	</a:t>
            </a:r>
            <a:r>
              <a:rPr sz="2400" dirty="0">
                <a:latin typeface="Carlito"/>
                <a:cs typeface="Carlito"/>
              </a:rPr>
              <a:t>meetings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organized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at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this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end.</a:t>
            </a:r>
            <a:endParaRPr sz="2400">
              <a:latin typeface="Carlito"/>
              <a:cs typeface="Carlito"/>
            </a:endParaRPr>
          </a:p>
          <a:p>
            <a:pPr marL="239395" marR="48895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0665" algn="l"/>
              </a:tabLst>
            </a:pPr>
            <a:r>
              <a:rPr sz="2400" b="1" dirty="0">
                <a:latin typeface="Carlito"/>
                <a:cs typeface="Carlito"/>
              </a:rPr>
              <a:t>Acting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as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small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group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co-facilitators,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orient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analyst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small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group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through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the 	</a:t>
            </a:r>
            <a:r>
              <a:rPr sz="2400" dirty="0">
                <a:latin typeface="Carlito"/>
                <a:cs typeface="Carlito"/>
              </a:rPr>
              <a:t>use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of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IPC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analytical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framework,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ensure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respect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of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protocols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analytical 	parameters,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refer</a:t>
            </a:r>
            <a:r>
              <a:rPr sz="2400" b="1" spc="-6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to</a:t>
            </a:r>
            <a:r>
              <a:rPr sz="2400" b="1" spc="-6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the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lead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facilitator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any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issue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affecting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quality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of</a:t>
            </a:r>
            <a:r>
              <a:rPr sz="2400" b="1" spc="-6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the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analysis</a:t>
            </a:r>
            <a:endParaRPr sz="2400">
              <a:latin typeface="Carlito"/>
              <a:cs typeface="Carlito"/>
            </a:endParaRPr>
          </a:p>
          <a:p>
            <a:pPr marL="239395" marR="5080" indent="-227329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</a:tabLst>
            </a:pPr>
            <a:r>
              <a:rPr sz="2400" b="1" spc="-20" dirty="0">
                <a:latin typeface="Carlito"/>
                <a:cs typeface="Carlito"/>
              </a:rPr>
              <a:t>Co-</a:t>
            </a:r>
            <a:r>
              <a:rPr sz="2400" b="1" spc="-10" dirty="0">
                <a:latin typeface="Carlito"/>
                <a:cs typeface="Carlito"/>
              </a:rPr>
              <a:t>facilitators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report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to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the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Lead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and</a:t>
            </a:r>
            <a:r>
              <a:rPr sz="2400" b="1" spc="-65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co-</a:t>
            </a:r>
            <a:r>
              <a:rPr sz="2400" b="1" dirty="0">
                <a:latin typeface="Carlito"/>
                <a:cs typeface="Carlito"/>
              </a:rPr>
              <a:t>lead</a:t>
            </a:r>
            <a:r>
              <a:rPr sz="2400" b="1" spc="-6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of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the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analysis.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They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participate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all 	</a:t>
            </a:r>
            <a:r>
              <a:rPr sz="2400" spc="-10" dirty="0">
                <a:latin typeface="Carlito"/>
                <a:cs typeface="Carlito"/>
              </a:rPr>
              <a:t>coordination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meeting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prior,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during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after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analysis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to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debrief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on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process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and 	</a:t>
            </a:r>
            <a:r>
              <a:rPr sz="2400" dirty="0">
                <a:latin typeface="Carlito"/>
                <a:cs typeface="Carlito"/>
              </a:rPr>
              <a:t>quality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of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analysis.</a:t>
            </a:r>
            <a:endParaRPr sz="2400">
              <a:latin typeface="Carlito"/>
              <a:cs typeface="Carlito"/>
            </a:endParaRPr>
          </a:p>
          <a:p>
            <a:pPr marL="240029" indent="-227329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0029" algn="l"/>
              </a:tabLst>
            </a:pPr>
            <a:r>
              <a:rPr sz="2400" b="1" dirty="0">
                <a:latin typeface="Carlito"/>
                <a:cs typeface="Carlito"/>
              </a:rPr>
              <a:t>They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respond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to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the</a:t>
            </a:r>
            <a:r>
              <a:rPr sz="2400" b="1" spc="-4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objectives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set</a:t>
            </a:r>
            <a:r>
              <a:rPr sz="2400" b="1" spc="-5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with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the</a:t>
            </a:r>
            <a:r>
              <a:rPr sz="2400" b="1" spc="-4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lead</a:t>
            </a:r>
            <a:r>
              <a:rPr sz="2400" b="1" spc="-5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and</a:t>
            </a:r>
            <a:r>
              <a:rPr sz="2400" b="1" spc="-6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co-</a:t>
            </a:r>
            <a:r>
              <a:rPr sz="2400" b="1" dirty="0">
                <a:latin typeface="Carlito"/>
                <a:cs typeface="Carlito"/>
              </a:rPr>
              <a:t>lead</a:t>
            </a:r>
            <a:r>
              <a:rPr sz="2400" b="1" spc="-70" dirty="0">
                <a:latin typeface="Carlito"/>
                <a:cs typeface="Carlito"/>
              </a:rPr>
              <a:t> </a:t>
            </a:r>
            <a:r>
              <a:rPr sz="2400" b="1" spc="-10" dirty="0">
                <a:latin typeface="Carlito"/>
                <a:cs typeface="Carlito"/>
              </a:rPr>
              <a:t>facilitator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8575">
              <a:lnSpc>
                <a:spcPct val="100000"/>
              </a:lnSpc>
              <a:spcBef>
                <a:spcPts val="95"/>
              </a:spcBef>
            </a:pPr>
            <a:r>
              <a:rPr dirty="0"/>
              <a:t>CCLE</a:t>
            </a:r>
            <a:r>
              <a:rPr spc="-30" dirty="0"/>
              <a:t> </a:t>
            </a:r>
            <a:r>
              <a:rPr spc="-20" dirty="0"/>
              <a:t>ROLE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704" y="1204341"/>
            <a:ext cx="11443335" cy="529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8419">
              <a:lnSpc>
                <a:spcPct val="100000"/>
              </a:lnSpc>
              <a:spcBef>
                <a:spcPts val="95"/>
              </a:spcBef>
            </a:pPr>
            <a:r>
              <a:rPr sz="2200" b="1" i="1" dirty="0">
                <a:latin typeface="Carlito"/>
                <a:cs typeface="Carlito"/>
              </a:rPr>
              <a:t>When</a:t>
            </a:r>
            <a:r>
              <a:rPr sz="2200" b="1" i="1" spc="-3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assigned</a:t>
            </a:r>
            <a:r>
              <a:rPr sz="2200" b="1" i="1" spc="-6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to</a:t>
            </a:r>
            <a:r>
              <a:rPr sz="2200" b="1" i="1" spc="-2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an</a:t>
            </a:r>
            <a:r>
              <a:rPr sz="2200" b="1" i="1" spc="-3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analysis,</a:t>
            </a:r>
            <a:r>
              <a:rPr sz="2200" b="1" i="1" spc="-6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the</a:t>
            </a:r>
            <a:r>
              <a:rPr sz="2200" b="1" i="1" spc="-4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CCLE</a:t>
            </a:r>
            <a:r>
              <a:rPr sz="2200" b="1" i="1" spc="-4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act</a:t>
            </a:r>
            <a:r>
              <a:rPr sz="2200" b="1" i="1" spc="-5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as</a:t>
            </a:r>
            <a:r>
              <a:rPr sz="2200" b="1" i="1" spc="-35" dirty="0">
                <a:latin typeface="Carlito"/>
                <a:cs typeface="Carlito"/>
              </a:rPr>
              <a:t> </a:t>
            </a:r>
            <a:r>
              <a:rPr sz="2200" b="1" i="1" spc="-20" dirty="0">
                <a:latin typeface="Carlito"/>
                <a:cs typeface="Carlito"/>
              </a:rPr>
              <a:t>co-</a:t>
            </a:r>
            <a:r>
              <a:rPr sz="2200" b="1" i="1" dirty="0">
                <a:latin typeface="Carlito"/>
                <a:cs typeface="Carlito"/>
              </a:rPr>
              <a:t>facilitators</a:t>
            </a:r>
            <a:r>
              <a:rPr sz="2200" b="1" i="1" spc="-5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and</a:t>
            </a:r>
            <a:r>
              <a:rPr sz="2200" b="1" i="1" spc="-4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are</a:t>
            </a:r>
            <a:r>
              <a:rPr sz="2200" b="1" i="1" spc="-4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asked</a:t>
            </a:r>
            <a:r>
              <a:rPr sz="2200" b="1" i="1" spc="-5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to</a:t>
            </a:r>
            <a:r>
              <a:rPr sz="2200" b="1" i="1" spc="-4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fulfil</a:t>
            </a:r>
            <a:r>
              <a:rPr sz="2200" b="1" i="1" spc="-3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the</a:t>
            </a:r>
            <a:r>
              <a:rPr sz="2200" b="1" i="1" spc="-15" dirty="0">
                <a:latin typeface="Carlito"/>
                <a:cs typeface="Carlito"/>
              </a:rPr>
              <a:t> </a:t>
            </a:r>
            <a:r>
              <a:rPr sz="2200" b="1" i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SAME</a:t>
            </a:r>
            <a:r>
              <a:rPr sz="2200" b="1" i="1" u="none" spc="-30" dirty="0">
                <a:latin typeface="Carlito"/>
                <a:cs typeface="Carlito"/>
              </a:rPr>
              <a:t> </a:t>
            </a:r>
            <a:r>
              <a:rPr sz="2200" b="1" i="1" u="none" spc="-10" dirty="0">
                <a:latin typeface="Carlito"/>
                <a:cs typeface="Carlito"/>
              </a:rPr>
              <a:t>tasks </a:t>
            </a:r>
            <a:r>
              <a:rPr sz="2200" b="1" i="1" u="none" dirty="0">
                <a:latin typeface="Carlito"/>
                <a:cs typeface="Carlito"/>
              </a:rPr>
              <a:t>described</a:t>
            </a:r>
            <a:r>
              <a:rPr sz="2200" b="1" i="1" u="none" spc="-50" dirty="0">
                <a:latin typeface="Carlito"/>
                <a:cs typeface="Carlito"/>
              </a:rPr>
              <a:t> </a:t>
            </a:r>
            <a:r>
              <a:rPr sz="2200" b="1" i="1" u="none" dirty="0">
                <a:latin typeface="Carlito"/>
                <a:cs typeface="Carlito"/>
              </a:rPr>
              <a:t>for</a:t>
            </a:r>
            <a:r>
              <a:rPr sz="2200" b="1" i="1" u="none" spc="-45" dirty="0">
                <a:latin typeface="Carlito"/>
                <a:cs typeface="Carlito"/>
              </a:rPr>
              <a:t> </a:t>
            </a:r>
            <a:r>
              <a:rPr sz="2200" b="1" i="1" u="none" dirty="0">
                <a:latin typeface="Carlito"/>
                <a:cs typeface="Carlito"/>
              </a:rPr>
              <a:t>country</a:t>
            </a:r>
            <a:r>
              <a:rPr sz="2200" b="1" i="1" u="none" spc="-30" dirty="0">
                <a:latin typeface="Carlito"/>
                <a:cs typeface="Carlito"/>
              </a:rPr>
              <a:t> </a:t>
            </a:r>
            <a:r>
              <a:rPr sz="2200" b="1" i="1" u="none" spc="-20" dirty="0">
                <a:latin typeface="Carlito"/>
                <a:cs typeface="Carlito"/>
              </a:rPr>
              <a:t>co-</a:t>
            </a:r>
            <a:r>
              <a:rPr sz="2200" b="1" i="1" u="none" spc="-10" dirty="0">
                <a:latin typeface="Carlito"/>
                <a:cs typeface="Carlito"/>
              </a:rPr>
              <a:t>facilitators.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b="1" i="1" dirty="0">
                <a:latin typeface="Carlito"/>
                <a:cs typeface="Carlito"/>
              </a:rPr>
              <a:t>(CCLE</a:t>
            </a:r>
            <a:r>
              <a:rPr sz="2200" b="1" i="1" spc="-5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checklist</a:t>
            </a:r>
            <a:r>
              <a:rPr sz="2200" b="1" i="1" spc="-5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–</a:t>
            </a:r>
            <a:r>
              <a:rPr sz="2200" b="1" i="1" spc="-45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how</a:t>
            </a:r>
            <a:r>
              <a:rPr sz="2200" b="1" i="1" spc="-50" dirty="0">
                <a:latin typeface="Carlito"/>
                <a:cs typeface="Carlito"/>
              </a:rPr>
              <a:t> </a:t>
            </a:r>
            <a:r>
              <a:rPr sz="2200" b="1" i="1" dirty="0">
                <a:latin typeface="Carlito"/>
                <a:cs typeface="Carlito"/>
              </a:rPr>
              <a:t>to</a:t>
            </a:r>
            <a:r>
              <a:rPr sz="2200" b="1" i="1" spc="-40" dirty="0">
                <a:latin typeface="Carlito"/>
                <a:cs typeface="Carlito"/>
              </a:rPr>
              <a:t> </a:t>
            </a:r>
            <a:r>
              <a:rPr sz="2200" b="1" i="1" spc="-10" dirty="0">
                <a:latin typeface="Carlito"/>
                <a:cs typeface="Carlito"/>
              </a:rPr>
              <a:t>manage?)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Make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sure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they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engaged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from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preparation</a:t>
            </a:r>
            <a:r>
              <a:rPr sz="2200" spc="-8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stage</a:t>
            </a:r>
            <a:endParaRPr sz="22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latin typeface="Carlito"/>
                <a:cs typeface="Carlito"/>
              </a:rPr>
              <a:t>Organize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briefing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explain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how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IPC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works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country,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which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is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support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needed,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what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is </a:t>
            </a:r>
            <a:r>
              <a:rPr sz="2200" dirty="0">
                <a:latin typeface="Carlito"/>
                <a:cs typeface="Carlito"/>
              </a:rPr>
              <a:t>expected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what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main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criticalities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sensitivities</a:t>
            </a:r>
            <a:endParaRPr sz="2200">
              <a:latin typeface="Carlito"/>
              <a:cs typeface="Carlito"/>
            </a:endParaRPr>
          </a:p>
          <a:p>
            <a:pPr marL="241300" marR="17653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latin typeface="Carlito"/>
                <a:cs typeface="Carlito"/>
              </a:rPr>
              <a:t>Introduced</a:t>
            </a:r>
            <a:r>
              <a:rPr sz="2200" spc="-10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CCLE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TWG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45" dirty="0">
                <a:latin typeface="Carlito"/>
                <a:cs typeface="Carlito"/>
              </a:rPr>
              <a:t>AT,</a:t>
            </a:r>
            <a:r>
              <a:rPr sz="2200" spc="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explain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their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role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everybody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/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offer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opportunity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to </a:t>
            </a:r>
            <a:r>
              <a:rPr sz="2200" dirty="0">
                <a:latin typeface="Carlito"/>
                <a:cs typeface="Carlito"/>
              </a:rPr>
              <a:t>introduce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him/herself</a:t>
            </a:r>
            <a:r>
              <a:rPr sz="2200" spc="-3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–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remember</a:t>
            </a:r>
            <a:r>
              <a:rPr sz="2200" spc="-1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thank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CCLE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at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end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of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anlaysis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let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him/her </a:t>
            </a:r>
            <a:r>
              <a:rPr sz="2200" dirty="0">
                <a:latin typeface="Carlito"/>
                <a:cs typeface="Carlito"/>
              </a:rPr>
              <a:t>address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plenary</a:t>
            </a:r>
            <a:endParaRPr sz="2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rlito"/>
                <a:cs typeface="Carlito"/>
              </a:rPr>
              <a:t>(in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presence)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If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are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CCLE,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make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sure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address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plenary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to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share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briefly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your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experience</a:t>
            </a:r>
            <a:endParaRPr sz="22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latin typeface="Carlito"/>
                <a:cs typeface="Carlito"/>
              </a:rPr>
              <a:t>and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takeaways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for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IPC</a:t>
            </a:r>
            <a:r>
              <a:rPr sz="2200" spc="4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in</a:t>
            </a:r>
            <a:r>
              <a:rPr sz="2200" spc="-3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your</a:t>
            </a:r>
            <a:r>
              <a:rPr sz="2200" spc="-2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country</a:t>
            </a:r>
            <a:endParaRPr sz="2200">
              <a:latin typeface="Carlito"/>
              <a:cs typeface="Carlito"/>
            </a:endParaRPr>
          </a:p>
          <a:p>
            <a:pPr marL="241300" marR="295275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rlito"/>
                <a:cs typeface="Carlito"/>
              </a:rPr>
              <a:t>Ensure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rate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CCLE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contribution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and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CCLE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rate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way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managed</a:t>
            </a:r>
            <a:r>
              <a:rPr sz="2200" spc="-4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him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(yes,</a:t>
            </a:r>
            <a:r>
              <a:rPr sz="2200" spc="-5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get </a:t>
            </a:r>
            <a:r>
              <a:rPr sz="2200" dirty="0">
                <a:latin typeface="Carlito"/>
                <a:cs typeface="Carlito"/>
              </a:rPr>
              <a:t>scored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on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the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way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you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work</a:t>
            </a:r>
            <a:r>
              <a:rPr sz="2200" spc="-60" dirty="0">
                <a:latin typeface="Carlito"/>
                <a:cs typeface="Carlito"/>
              </a:rPr>
              <a:t> </a:t>
            </a:r>
            <a:r>
              <a:rPr sz="2200" dirty="0">
                <a:latin typeface="Carlito"/>
                <a:cs typeface="Carlito"/>
              </a:rPr>
              <a:t>with</a:t>
            </a:r>
            <a:r>
              <a:rPr sz="2200" spc="-5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them!!)</a:t>
            </a:r>
            <a:endParaRPr sz="22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0620" y="1112519"/>
            <a:ext cx="7988736" cy="53764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20350" y="2132533"/>
            <a:ext cx="15938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rlito"/>
                <a:cs typeface="Carlito"/>
              </a:rPr>
              <a:t>Technical</a:t>
            </a:r>
            <a:endParaRPr sz="2000">
              <a:latin typeface="Carlito"/>
              <a:cs typeface="Carlito"/>
            </a:endParaRPr>
          </a:p>
          <a:p>
            <a:pPr marR="6985" algn="r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Working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Group</a:t>
            </a:r>
            <a:endParaRPr sz="2000">
              <a:latin typeface="Carlito"/>
              <a:cs typeface="Carlito"/>
            </a:endParaRPr>
          </a:p>
          <a:p>
            <a:pPr marR="5715" algn="r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&amp;</a:t>
            </a:r>
            <a:r>
              <a:rPr sz="2000" spc="-10" dirty="0">
                <a:latin typeface="Carlito"/>
                <a:cs typeface="Carlito"/>
              </a:rPr>
              <a:t> Analysis</a:t>
            </a:r>
            <a:endParaRPr sz="20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2000" spc="-20" dirty="0">
                <a:latin typeface="Carlito"/>
                <a:cs typeface="Carlito"/>
              </a:rPr>
              <a:t>Team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757" y="1919478"/>
            <a:ext cx="1378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Facilitation team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788047" y="0"/>
            <a:ext cx="11403965" cy="6473825"/>
            <a:chOff x="788047" y="0"/>
            <a:chExt cx="11403965" cy="6473825"/>
          </a:xfrm>
        </p:grpSpPr>
        <p:sp>
          <p:nvSpPr>
            <p:cNvPr id="6" name="object 6"/>
            <p:cNvSpPr/>
            <p:nvPr/>
          </p:nvSpPr>
          <p:spPr>
            <a:xfrm>
              <a:off x="788047" y="2061082"/>
              <a:ext cx="10135235" cy="4412615"/>
            </a:xfrm>
            <a:custGeom>
              <a:avLst/>
              <a:gdLst/>
              <a:ahLst/>
              <a:cxnLst/>
              <a:rect l="l" t="t" r="r" b="b"/>
              <a:pathLst>
                <a:path w="10135235" h="4412615">
                  <a:moveTo>
                    <a:pt x="1614538" y="3435985"/>
                  </a:moveTo>
                  <a:lnTo>
                    <a:pt x="1424292" y="3396996"/>
                  </a:lnTo>
                  <a:lnTo>
                    <a:pt x="1439252" y="3452863"/>
                  </a:lnTo>
                  <a:lnTo>
                    <a:pt x="0" y="3837889"/>
                  </a:lnTo>
                  <a:lnTo>
                    <a:pt x="14960" y="3893832"/>
                  </a:lnTo>
                  <a:lnTo>
                    <a:pt x="1454251" y="3508870"/>
                  </a:lnTo>
                  <a:lnTo>
                    <a:pt x="1469250" y="3564801"/>
                  </a:lnTo>
                  <a:lnTo>
                    <a:pt x="1603933" y="3445383"/>
                  </a:lnTo>
                  <a:lnTo>
                    <a:pt x="1614538" y="3435985"/>
                  </a:lnTo>
                  <a:close/>
                </a:path>
                <a:path w="10135235" h="4412615">
                  <a:moveTo>
                    <a:pt x="2689212" y="55753"/>
                  </a:moveTo>
                  <a:lnTo>
                    <a:pt x="2676918" y="52070"/>
                  </a:lnTo>
                  <a:lnTo>
                    <a:pt x="2503144" y="0"/>
                  </a:lnTo>
                  <a:lnTo>
                    <a:pt x="2513101" y="57061"/>
                  </a:lnTo>
                  <a:lnTo>
                    <a:pt x="634987" y="384810"/>
                  </a:lnTo>
                  <a:lnTo>
                    <a:pt x="644893" y="441960"/>
                  </a:lnTo>
                  <a:lnTo>
                    <a:pt x="2523058" y="114223"/>
                  </a:lnTo>
                  <a:lnTo>
                    <a:pt x="2533002" y="171196"/>
                  </a:lnTo>
                  <a:lnTo>
                    <a:pt x="2689212" y="55753"/>
                  </a:lnTo>
                  <a:close/>
                </a:path>
                <a:path w="10135235" h="4412615">
                  <a:moveTo>
                    <a:pt x="9898748" y="4355350"/>
                  </a:moveTo>
                  <a:lnTo>
                    <a:pt x="7777594" y="3937927"/>
                  </a:lnTo>
                  <a:lnTo>
                    <a:pt x="7778686" y="3932351"/>
                  </a:lnTo>
                  <a:lnTo>
                    <a:pt x="7788770" y="3881120"/>
                  </a:lnTo>
                  <a:lnTo>
                    <a:pt x="7601572" y="3932809"/>
                  </a:lnTo>
                  <a:lnTo>
                    <a:pt x="7755242" y="4051592"/>
                  </a:lnTo>
                  <a:lnTo>
                    <a:pt x="7766418" y="3994747"/>
                  </a:lnTo>
                  <a:lnTo>
                    <a:pt x="9887572" y="4412183"/>
                  </a:lnTo>
                  <a:lnTo>
                    <a:pt x="9898748" y="4355350"/>
                  </a:lnTo>
                  <a:close/>
                </a:path>
                <a:path w="10135235" h="4412615">
                  <a:moveTo>
                    <a:pt x="10134841" y="229489"/>
                  </a:moveTo>
                  <a:lnTo>
                    <a:pt x="8807475" y="105575"/>
                  </a:lnTo>
                  <a:lnTo>
                    <a:pt x="8807729" y="102870"/>
                  </a:lnTo>
                  <a:lnTo>
                    <a:pt x="8812898" y="47879"/>
                  </a:lnTo>
                  <a:lnTo>
                    <a:pt x="8631796" y="118237"/>
                  </a:lnTo>
                  <a:lnTo>
                    <a:pt x="8796642" y="220853"/>
                  </a:lnTo>
                  <a:lnTo>
                    <a:pt x="8802052" y="163220"/>
                  </a:lnTo>
                  <a:lnTo>
                    <a:pt x="10129507" y="287147"/>
                  </a:lnTo>
                  <a:lnTo>
                    <a:pt x="10134841" y="22948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64551" y="0"/>
              <a:ext cx="4727575" cy="1077595"/>
            </a:xfrm>
            <a:custGeom>
              <a:avLst/>
              <a:gdLst/>
              <a:ahLst/>
              <a:cxnLst/>
              <a:rect l="l" t="t" r="r" b="b"/>
              <a:pathLst>
                <a:path w="4727575" h="1077595">
                  <a:moveTo>
                    <a:pt x="4727448" y="0"/>
                  </a:moveTo>
                  <a:lnTo>
                    <a:pt x="0" y="0"/>
                  </a:lnTo>
                  <a:lnTo>
                    <a:pt x="0" y="1077467"/>
                  </a:lnTo>
                  <a:lnTo>
                    <a:pt x="4727448" y="1077467"/>
                  </a:lnTo>
                  <a:lnTo>
                    <a:pt x="4727448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926571" y="5957112"/>
            <a:ext cx="102361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Analysis</a:t>
            </a:r>
            <a:endParaRPr sz="2400">
              <a:latin typeface="Carlito"/>
              <a:cs typeface="Carlito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Carlito"/>
                <a:cs typeface="Carlito"/>
              </a:rPr>
              <a:t>Team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6043676"/>
            <a:ext cx="2268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rlito"/>
                <a:cs typeface="Carlito"/>
              </a:rPr>
              <a:t>Technical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Working </a:t>
            </a:r>
            <a:r>
              <a:rPr sz="2400" spc="-10" dirty="0">
                <a:latin typeface="Carlito"/>
                <a:cs typeface="Carlito"/>
              </a:rPr>
              <a:t>Group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3927" y="20827"/>
            <a:ext cx="457073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The</a:t>
            </a:r>
            <a:r>
              <a:rPr sz="1600" spc="265" dirty="0">
                <a:latin typeface="Carlito"/>
                <a:cs typeface="Carlito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IPC</a:t>
            </a:r>
            <a:r>
              <a:rPr sz="1600" b="1" u="sng" spc="27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Analysis</a:t>
            </a:r>
            <a:r>
              <a:rPr sz="1600" b="1" u="sng" spc="28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Cycle</a:t>
            </a:r>
            <a:r>
              <a:rPr sz="1600" b="1" u="sng" spc="27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includes</a:t>
            </a:r>
            <a:r>
              <a:rPr sz="1600" u="none" spc="28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4</a:t>
            </a:r>
            <a:r>
              <a:rPr sz="1600" u="none" spc="270" dirty="0">
                <a:latin typeface="Carlito"/>
                <a:cs typeface="Carlito"/>
              </a:rPr>
              <a:t> </a:t>
            </a:r>
            <a:r>
              <a:rPr sz="1600" u="none" spc="-20" dirty="0">
                <a:latin typeface="Carlito"/>
                <a:cs typeface="Carlito"/>
              </a:rPr>
              <a:t>inter-</a:t>
            </a:r>
            <a:r>
              <a:rPr sz="1600" u="none" dirty="0">
                <a:latin typeface="Carlito"/>
                <a:cs typeface="Carlito"/>
              </a:rPr>
              <a:t>linked</a:t>
            </a:r>
            <a:r>
              <a:rPr sz="1600" u="none" spc="270" dirty="0">
                <a:latin typeface="Carlito"/>
                <a:cs typeface="Carlito"/>
              </a:rPr>
              <a:t> </a:t>
            </a:r>
            <a:r>
              <a:rPr sz="1600" u="none" spc="-10" dirty="0">
                <a:latin typeface="Carlito"/>
                <a:cs typeface="Carlito"/>
              </a:rPr>
              <a:t>stage” </a:t>
            </a:r>
            <a:r>
              <a:rPr sz="1600" u="none" dirty="0">
                <a:latin typeface="Carlito"/>
                <a:cs typeface="Carlito"/>
              </a:rPr>
              <a:t>that</a:t>
            </a:r>
            <a:r>
              <a:rPr sz="1600" u="none" spc="25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could</a:t>
            </a:r>
            <a:r>
              <a:rPr sz="1600" u="none" spc="25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last</a:t>
            </a:r>
            <a:r>
              <a:rPr sz="1600" u="none" spc="25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between</a:t>
            </a:r>
            <a:r>
              <a:rPr sz="1600" u="none" spc="26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one</a:t>
            </a:r>
            <a:r>
              <a:rPr sz="1600" u="none" spc="245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and</a:t>
            </a:r>
            <a:r>
              <a:rPr sz="1600" u="none" spc="25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three</a:t>
            </a:r>
            <a:r>
              <a:rPr sz="1600" u="none" spc="254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months</a:t>
            </a:r>
            <a:r>
              <a:rPr sz="1600" u="none" spc="250" dirty="0">
                <a:latin typeface="Carlito"/>
                <a:cs typeface="Carlito"/>
              </a:rPr>
              <a:t> </a:t>
            </a:r>
            <a:r>
              <a:rPr sz="1600" u="none" spc="-10" dirty="0">
                <a:latin typeface="Carlito"/>
                <a:cs typeface="Carlito"/>
              </a:rPr>
              <a:t>(AFI, </a:t>
            </a:r>
            <a:r>
              <a:rPr sz="1600" u="none" dirty="0">
                <a:latin typeface="Carlito"/>
                <a:cs typeface="Carlito"/>
              </a:rPr>
              <a:t>AMN)</a:t>
            </a:r>
            <a:r>
              <a:rPr sz="1600" u="none" spc="14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or</a:t>
            </a:r>
            <a:r>
              <a:rPr sz="1600" u="none" spc="13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longer</a:t>
            </a:r>
            <a:r>
              <a:rPr sz="1600" u="none" spc="14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(CFI)</a:t>
            </a:r>
            <a:r>
              <a:rPr sz="1600" u="none" spc="13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and</a:t>
            </a:r>
            <a:r>
              <a:rPr sz="1600" u="none" spc="14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can</a:t>
            </a:r>
            <a:r>
              <a:rPr sz="1600" u="none" spc="135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vary</a:t>
            </a:r>
            <a:r>
              <a:rPr sz="1600" u="none" spc="155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also</a:t>
            </a:r>
            <a:r>
              <a:rPr sz="1600" u="none" spc="135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depending</a:t>
            </a:r>
            <a:r>
              <a:rPr sz="1600" u="none" spc="135" dirty="0">
                <a:latin typeface="Carlito"/>
                <a:cs typeface="Carlito"/>
              </a:rPr>
              <a:t> </a:t>
            </a:r>
            <a:r>
              <a:rPr sz="1600" u="none" spc="-25" dirty="0">
                <a:latin typeface="Carlito"/>
                <a:cs typeface="Carlito"/>
              </a:rPr>
              <a:t>on </a:t>
            </a:r>
            <a:r>
              <a:rPr sz="1600" u="none" dirty="0">
                <a:latin typeface="Carlito"/>
                <a:cs typeface="Carlito"/>
              </a:rPr>
              <a:t>the</a:t>
            </a:r>
            <a:r>
              <a:rPr sz="1600" u="none" spc="-45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number</a:t>
            </a:r>
            <a:r>
              <a:rPr sz="1600" u="none" spc="-25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of</a:t>
            </a:r>
            <a:r>
              <a:rPr sz="1600" u="none" spc="-40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areas</a:t>
            </a:r>
            <a:r>
              <a:rPr sz="1600" u="none" spc="-15" dirty="0">
                <a:latin typeface="Carlito"/>
                <a:cs typeface="Carlito"/>
              </a:rPr>
              <a:t> </a:t>
            </a:r>
            <a:r>
              <a:rPr sz="1600" u="none" dirty="0">
                <a:latin typeface="Carlito"/>
                <a:cs typeface="Carlito"/>
              </a:rPr>
              <a:t>to</a:t>
            </a:r>
            <a:r>
              <a:rPr sz="1600" u="none" spc="-45" dirty="0">
                <a:latin typeface="Carlito"/>
                <a:cs typeface="Carlito"/>
              </a:rPr>
              <a:t> </a:t>
            </a:r>
            <a:r>
              <a:rPr sz="1600" u="none" spc="-10" dirty="0">
                <a:latin typeface="Carlito"/>
                <a:cs typeface="Carlito"/>
              </a:rPr>
              <a:t>analyze:</a:t>
            </a:r>
            <a:endParaRPr sz="1600">
              <a:latin typeface="Carlito"/>
              <a:cs typeface="Carlit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1" y="18288"/>
            <a:ext cx="7069835" cy="729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8CCB767ECA2945A2972C1B8C4B2FAF" ma:contentTypeVersion="14" ma:contentTypeDescription="Creare un nuovo documento." ma:contentTypeScope="" ma:versionID="60bb2ac3351c223140dbb767bc6ffb71">
  <xsd:schema xmlns:xsd="http://www.w3.org/2001/XMLSchema" xmlns:xs="http://www.w3.org/2001/XMLSchema" xmlns:p="http://schemas.microsoft.com/office/2006/metadata/properties" xmlns:ns2="60b383c8-d514-46d9-801f-d9bf9d31236e" xmlns:ns3="d1d1d275-8768-4d4a-979e-aa04a4efa952" targetNamespace="http://schemas.microsoft.com/office/2006/metadata/properties" ma:root="true" ma:fieldsID="56ebf7cb41c5c38d9d8347c826d33ede" ns2:_="" ns3:_="">
    <xsd:import namespace="60b383c8-d514-46d9-801f-d9bf9d31236e"/>
    <xsd:import namespace="d1d1d275-8768-4d4a-979e-aa04a4efa9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383c8-d514-46d9-801f-d9bf9d312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1d275-8768-4d4a-979e-aa04a4efa9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c474ac-1042-4b67-8499-cc006b33c5f0}" ma:internalName="TaxCatchAll" ma:showField="CatchAllData" ma:web="d1d1d275-8768-4d4a-979e-aa04a4efa9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b383c8-d514-46d9-801f-d9bf9d31236e">
      <Terms xmlns="http://schemas.microsoft.com/office/infopath/2007/PartnerControls"/>
    </lcf76f155ced4ddcb4097134ff3c332f>
    <TaxCatchAll xmlns="d1d1d275-8768-4d4a-979e-aa04a4efa952" xsi:nil="true"/>
  </documentManagement>
</p:properties>
</file>

<file path=customXml/itemProps1.xml><?xml version="1.0" encoding="utf-8"?>
<ds:datastoreItem xmlns:ds="http://schemas.openxmlformats.org/officeDocument/2006/customXml" ds:itemID="{3714F36F-8AD2-421D-A525-48BC04E406F1}"/>
</file>

<file path=customXml/itemProps2.xml><?xml version="1.0" encoding="utf-8"?>
<ds:datastoreItem xmlns:ds="http://schemas.openxmlformats.org/officeDocument/2006/customXml" ds:itemID="{BA87EC85-F90F-49CB-B9E0-0488C26A6708}"/>
</file>

<file path=customXml/itemProps3.xml><?xml version="1.0" encoding="utf-8"?>
<ds:datastoreItem xmlns:ds="http://schemas.openxmlformats.org/officeDocument/2006/customXml" ds:itemID="{9BB6F0AE-83D0-476B-8358-FC6A5C55A1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2636</Words>
  <Application>Microsoft Office PowerPoint</Application>
  <PresentationFormat>Widescreen</PresentationFormat>
  <Paragraphs>234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Carlito</vt:lpstr>
      <vt:lpstr>Office Theme</vt:lpstr>
      <vt:lpstr>IPC PROCESSES AND TOOLS workshop</vt:lpstr>
      <vt:lpstr>ANALYSIS IMPLEMENTATION</vt:lpstr>
      <vt:lpstr>ANALYSIS TEAM REQUIREMENTS &amp; ROLES</vt:lpstr>
      <vt:lpstr>ANALYSIS TEAM REQUIREMENTS &amp; ROLES</vt:lpstr>
      <vt:lpstr>LEAD FACILITATORS ROLE</vt:lpstr>
      <vt:lpstr>LEAD FACILITATORS ROLE</vt:lpstr>
      <vt:lpstr>CO-FACILITATORS ROLE</vt:lpstr>
      <vt:lpstr>CCLE ROLE</vt:lpstr>
      <vt:lpstr>Facilitation team</vt:lpstr>
      <vt:lpstr>PLAN</vt:lpstr>
      <vt:lpstr>PLAN</vt:lpstr>
      <vt:lpstr>PLAN</vt:lpstr>
      <vt:lpstr>PREPARE</vt:lpstr>
      <vt:lpstr>IMPLEMENT</vt:lpstr>
      <vt:lpstr>IMPLEMENT</vt:lpstr>
      <vt:lpstr>VETTING of IPC Analysis</vt:lpstr>
      <vt:lpstr>COMMUNICATE</vt:lpstr>
      <vt:lpstr>LEARN</vt:lpstr>
      <vt:lpstr>RED LINES</vt:lpstr>
      <vt:lpstr>IPC Budget</vt:lpstr>
      <vt:lpstr>PowerPoint Presentation</vt:lpstr>
      <vt:lpstr>PowerPoint Presentation</vt:lpstr>
      <vt:lpstr>Important Links</vt:lpstr>
      <vt:lpstr>www.IPCinfo.org The end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Sayed, Duaa (ESA)</dc:creator>
  <cp:lastModifiedBy>DiCocco, Sharon (ESA)</cp:lastModifiedBy>
  <cp:revision>1</cp:revision>
  <dcterms:created xsi:type="dcterms:W3CDTF">2024-11-29T08:10:19Z</dcterms:created>
  <dcterms:modified xsi:type="dcterms:W3CDTF">2024-11-29T08:15:38Z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2024-11-29T00:00:00Z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ContentTypeId">
    <vt:lpwstr>0x0101009C8CCB767ECA2945A2972C1B8C4B2FAF</vt:lpwstr>
  </property>
</Properties>
</file>